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5" r:id="rId5"/>
    <p:sldId id="310" r:id="rId6"/>
    <p:sldId id="314" r:id="rId7"/>
    <p:sldId id="349" r:id="rId8"/>
    <p:sldId id="323" r:id="rId9"/>
    <p:sldId id="312" r:id="rId10"/>
    <p:sldId id="318" r:id="rId11"/>
    <p:sldId id="348" r:id="rId12"/>
    <p:sldId id="346" r:id="rId13"/>
    <p:sldId id="335" r:id="rId14"/>
    <p:sldId id="333" r:id="rId15"/>
    <p:sldId id="345" r:id="rId16"/>
    <p:sldId id="320" r:id="rId17"/>
    <p:sldId id="322" r:id="rId18"/>
  </p:sldIdLst>
  <p:sldSz cx="12188825" cy="6858000"/>
  <p:notesSz cx="6858000" cy="9144000"/>
  <p:custDataLst>
    <p:tags r:id="rId21"/>
  </p:custData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0101"/>
    <a:srgbClr val="13531E"/>
    <a:srgbClr val="00B0F0"/>
    <a:srgbClr val="19457E"/>
    <a:srgbClr val="16314F"/>
    <a:srgbClr val="4D4D4D"/>
    <a:srgbClr val="053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0" autoAdjust="0"/>
    <p:restoredTop sz="94608" autoAdjust="0"/>
  </p:normalViewPr>
  <p:slideViewPr>
    <p:cSldViewPr showGuides="1">
      <p:cViewPr varScale="1">
        <p:scale>
          <a:sx n="81" d="100"/>
          <a:sy n="81" d="100"/>
        </p:scale>
        <p:origin x="754" y="6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5142\Documents\HEC%20-%20MASTER\A2020\APPRENTISSAGE%20AUTOMATIQUE\PROJET\tt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6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5F4-4D67-8D3C-B136854C31E9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5F4-4D67-8D3C-B136854C31E9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5F4-4D67-8D3C-B136854C31E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C5F4-4D67-8D3C-B136854C31E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C5F4-4D67-8D3C-B136854C31E9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C5F4-4D67-8D3C-B136854C31E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Feuil1!$B$6:$B$8</c:f>
              <c:strCache>
                <c:ptCount val="3"/>
                <c:pt idx="0">
                  <c:v>Négatif</c:v>
                </c:pt>
                <c:pt idx="1">
                  <c:v>Neutre</c:v>
                </c:pt>
                <c:pt idx="2">
                  <c:v>Positif</c:v>
                </c:pt>
              </c:strCache>
            </c:strRef>
          </c:cat>
          <c:val>
            <c:numRef>
              <c:f>Feuil1!$C$6:$C$8</c:f>
              <c:numCache>
                <c:formatCode>0%</c:formatCode>
                <c:ptCount val="3"/>
                <c:pt idx="0">
                  <c:v>0.61</c:v>
                </c:pt>
                <c:pt idx="1">
                  <c:v>0.23</c:v>
                </c:pt>
                <c:pt idx="2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5F4-4D67-8D3C-B136854C31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Sheet1!$B$2:$H$2</c:f>
              <c:strCache>
                <c:ptCount val="7"/>
                <c:pt idx="0">
                  <c:v>Multinomial Naive Bayes</c:v>
                </c:pt>
                <c:pt idx="1">
                  <c:v>Régression Logistique</c:v>
                </c:pt>
                <c:pt idx="2">
                  <c:v>KNN</c:v>
                </c:pt>
                <c:pt idx="3">
                  <c:v>SVM linéaire</c:v>
                </c:pt>
                <c:pt idx="4">
                  <c:v>foret aléatoire</c:v>
                </c:pt>
                <c:pt idx="5">
                  <c:v>Logistique + random OverSampler</c:v>
                </c:pt>
                <c:pt idx="6">
                  <c:v>Logistique+ SMOTE</c:v>
                </c:pt>
              </c:strCache>
            </c:strRef>
          </c:cat>
          <c:val>
            <c:numRef>
              <c:f>Sheet1!$B$3:$H$3</c:f>
              <c:numCache>
                <c:formatCode>General</c:formatCode>
                <c:ptCount val="7"/>
                <c:pt idx="0">
                  <c:v>0.94</c:v>
                </c:pt>
                <c:pt idx="1">
                  <c:v>0.93</c:v>
                </c:pt>
                <c:pt idx="2">
                  <c:v>0.9</c:v>
                </c:pt>
                <c:pt idx="3">
                  <c:v>0.89</c:v>
                </c:pt>
                <c:pt idx="4">
                  <c:v>0.94</c:v>
                </c:pt>
                <c:pt idx="5">
                  <c:v>0.74</c:v>
                </c:pt>
                <c:pt idx="6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5A-4545-981E-EB51E2A6F65A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Sheet1!$B$2:$H$2</c:f>
              <c:strCache>
                <c:ptCount val="7"/>
                <c:pt idx="0">
                  <c:v>Multinomial Naive Bayes</c:v>
                </c:pt>
                <c:pt idx="1">
                  <c:v>Régression Logistique</c:v>
                </c:pt>
                <c:pt idx="2">
                  <c:v>KNN</c:v>
                </c:pt>
                <c:pt idx="3">
                  <c:v>SVM linéaire</c:v>
                </c:pt>
                <c:pt idx="4">
                  <c:v>foret aléatoire</c:v>
                </c:pt>
                <c:pt idx="5">
                  <c:v>Logistique + random OverSampler</c:v>
                </c:pt>
                <c:pt idx="6">
                  <c:v>Logistique+ SMOTE</c:v>
                </c:pt>
              </c:strCache>
            </c:strRef>
          </c:cat>
          <c:val>
            <c:numRef>
              <c:f>Sheet1!$B$4:$H$4</c:f>
              <c:numCache>
                <c:formatCode>General</c:formatCode>
                <c:ptCount val="7"/>
                <c:pt idx="0">
                  <c:v>0.21</c:v>
                </c:pt>
                <c:pt idx="1">
                  <c:v>0.26</c:v>
                </c:pt>
                <c:pt idx="2">
                  <c:v>0.24</c:v>
                </c:pt>
                <c:pt idx="3">
                  <c:v>0.31</c:v>
                </c:pt>
                <c:pt idx="4">
                  <c:v>0.23</c:v>
                </c:pt>
                <c:pt idx="5">
                  <c:v>0.46</c:v>
                </c:pt>
                <c:pt idx="6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5A-4545-981E-EB51E2A6F65A}"/>
            </c:ext>
          </c:extLst>
        </c:ser>
        <c:ser>
          <c:idx val="2"/>
          <c:order val="2"/>
          <c:tx>
            <c:strRef>
              <c:f>Sheet1!$A$5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Sheet1!$B$2:$H$2</c:f>
              <c:strCache>
                <c:ptCount val="7"/>
                <c:pt idx="0">
                  <c:v>Multinomial Naive Bayes</c:v>
                </c:pt>
                <c:pt idx="1">
                  <c:v>Régression Logistique</c:v>
                </c:pt>
                <c:pt idx="2">
                  <c:v>KNN</c:v>
                </c:pt>
                <c:pt idx="3">
                  <c:v>SVM linéaire</c:v>
                </c:pt>
                <c:pt idx="4">
                  <c:v>foret aléatoire</c:v>
                </c:pt>
                <c:pt idx="5">
                  <c:v>Logistique + random OverSampler</c:v>
                </c:pt>
                <c:pt idx="6">
                  <c:v>Logistique+ SMOTE</c:v>
                </c:pt>
              </c:strCache>
            </c:strRef>
          </c:cat>
          <c:val>
            <c:numRef>
              <c:f>Sheet1!$B$5:$H$5</c:f>
              <c:numCache>
                <c:formatCode>General</c:formatCode>
                <c:ptCount val="7"/>
                <c:pt idx="0">
                  <c:v>0.3</c:v>
                </c:pt>
                <c:pt idx="1">
                  <c:v>0.37</c:v>
                </c:pt>
                <c:pt idx="2">
                  <c:v>0.21</c:v>
                </c:pt>
                <c:pt idx="3">
                  <c:v>0.46</c:v>
                </c:pt>
                <c:pt idx="4">
                  <c:v>0.37</c:v>
                </c:pt>
                <c:pt idx="5">
                  <c:v>0.64</c:v>
                </c:pt>
                <c:pt idx="6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85A-4545-981E-EB51E2A6F6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56590560"/>
        <c:axId val="1856427936"/>
      </c:barChart>
      <c:catAx>
        <c:axId val="185659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56427936"/>
        <c:crosses val="autoZero"/>
        <c:auto val="1"/>
        <c:lblAlgn val="ctr"/>
        <c:lblOffset val="100"/>
        <c:noMultiLvlLbl val="0"/>
      </c:catAx>
      <c:valAx>
        <c:axId val="1856427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856590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accent1_5" csCatId="accent1" phldr="1"/>
      <dgm:spPr/>
      <dgm:t>
        <a:bodyPr rtlCol="0"/>
        <a:lstStyle/>
        <a:p>
          <a:pPr rtl="0"/>
          <a:endParaRPr lang="en-US"/>
        </a:p>
      </dgm:t>
    </dgm:pt>
    <dgm:pt modelId="{FB986F71-3126-4196-BD30-74AEDC39A1CA}">
      <dgm:prSet phldrT="[Text]" custT="1"/>
      <dgm:spPr>
        <a:solidFill>
          <a:srgbClr val="00B0F0"/>
        </a:solidFill>
      </dgm:spPr>
      <dgm:t>
        <a:bodyPr rtlCol="0"/>
        <a:lstStyle/>
        <a:p>
          <a:pPr rtl="0"/>
          <a:r>
            <a:rPr lang="fr-FR" sz="2000" noProof="0" dirty="0"/>
            <a:t>Tokenisation</a:t>
          </a:r>
        </a:p>
      </dgm:t>
    </dgm:pt>
    <dgm:pt modelId="{9B3CE34A-9B3E-4D5F-94E0-DFBB94FF5A03}" type="parTrans" cxnId="{1423FC72-83C7-4510-8021-28EAEA493E68}">
      <dgm:prSet/>
      <dgm:spPr/>
      <dgm:t>
        <a:bodyPr rtlCol="0"/>
        <a:lstStyle/>
        <a:p>
          <a:pPr rtl="0"/>
          <a:endParaRPr lang="en-US" sz="1400"/>
        </a:p>
      </dgm:t>
    </dgm:pt>
    <dgm:pt modelId="{D0B150DF-3AA4-454C-8652-25880449C422}" type="sibTrans" cxnId="{1423FC72-83C7-4510-8021-28EAEA493E68}">
      <dgm:prSet/>
      <dgm:spPr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satMod val="103000"/>
                <a:lumMod val="102000"/>
                <a:tint val="94000"/>
                <a:alpha val="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 rtlCol="0"/>
        <a:lstStyle/>
        <a:p>
          <a:pPr rtl="0"/>
          <a:endParaRPr lang="en-US" sz="1400"/>
        </a:p>
      </dgm:t>
    </dgm:pt>
    <dgm:pt modelId="{AB2E8498-CC81-452F-A895-08F3845AA347}">
      <dgm:prSet phldrT="[Text]" custT="1"/>
      <dgm:spPr/>
      <dgm:t>
        <a:bodyPr rtlCol="0"/>
        <a:lstStyle/>
        <a:p>
          <a:pPr rtl="0"/>
          <a:r>
            <a:rPr lang="fr-FR" sz="1800" noProof="0" dirty="0"/>
            <a:t>Décomposition de la chaîne de caractère en « jetons »</a:t>
          </a:r>
        </a:p>
      </dgm:t>
    </dgm:pt>
    <dgm:pt modelId="{4C65E2C8-0CBB-4D8C-AD60-6B0105C62B84}" type="parTrans" cxnId="{2D5B3E3B-3EE5-4072-933E-27DF5400591C}">
      <dgm:prSet/>
      <dgm:spPr/>
      <dgm:t>
        <a:bodyPr rtlCol="0"/>
        <a:lstStyle/>
        <a:p>
          <a:pPr rtl="0"/>
          <a:endParaRPr lang="en-US" sz="1400"/>
        </a:p>
      </dgm:t>
    </dgm:pt>
    <dgm:pt modelId="{9A1F3304-AA9E-4FBC-89BA-9095C80E47C9}" type="sibTrans" cxnId="{2D5B3E3B-3EE5-4072-933E-27DF5400591C}">
      <dgm:prSet/>
      <dgm:spPr/>
      <dgm:t>
        <a:bodyPr rtlCol="0"/>
        <a:lstStyle/>
        <a:p>
          <a:pPr rtl="0"/>
          <a:endParaRPr lang="en-US" sz="1400"/>
        </a:p>
      </dgm:t>
    </dgm:pt>
    <dgm:pt modelId="{F6D27D1B-CDCB-481F-B8FA-AB31B2A119DE}">
      <dgm:prSet phldrT="[Text]" custT="1"/>
      <dgm:spPr>
        <a:solidFill>
          <a:srgbClr val="00B0F0"/>
        </a:solidFill>
      </dgm:spPr>
      <dgm:t>
        <a:bodyPr rtlCol="0"/>
        <a:lstStyle/>
        <a:p>
          <a:pPr rtl="0"/>
          <a:r>
            <a:rPr lang="fr-FR" sz="2000" noProof="0" dirty="0"/>
            <a:t>« Stop </a:t>
          </a:r>
          <a:r>
            <a:rPr lang="fr-FR" sz="2000" noProof="0" dirty="0" err="1"/>
            <a:t>Words</a:t>
          </a:r>
          <a:r>
            <a:rPr lang="fr-FR" sz="2000" noProof="0" dirty="0"/>
            <a:t> »</a:t>
          </a:r>
        </a:p>
      </dgm:t>
    </dgm:pt>
    <dgm:pt modelId="{8A7BF306-8E53-4B16-9E7E-A79AE3DF6BE2}" type="parTrans" cxnId="{A63D53AC-541A-4D09-9620-8B1C8D7B91DE}">
      <dgm:prSet/>
      <dgm:spPr/>
      <dgm:t>
        <a:bodyPr rtlCol="0"/>
        <a:lstStyle/>
        <a:p>
          <a:pPr rtl="0"/>
          <a:endParaRPr lang="en-US" sz="1400"/>
        </a:p>
      </dgm:t>
    </dgm:pt>
    <dgm:pt modelId="{7AEB6639-3258-49E8-8B1F-B4A9C61922BE}" type="sibTrans" cxnId="{A63D53AC-541A-4D09-9620-8B1C8D7B91DE}">
      <dgm:prSet/>
      <dgm:spPr/>
      <dgm:t>
        <a:bodyPr rtlCol="0"/>
        <a:lstStyle/>
        <a:p>
          <a:pPr rtl="0"/>
          <a:endParaRPr lang="en-US" sz="1400"/>
        </a:p>
      </dgm:t>
    </dgm:pt>
    <dgm:pt modelId="{0B00F5A8-A0EF-4111-9D86-004317B4F49E}">
      <dgm:prSet phldrT="[Text]" custT="1"/>
      <dgm:spPr/>
      <dgm:t>
        <a:bodyPr rtlCol="0"/>
        <a:lstStyle/>
        <a:p>
          <a:pPr rtl="0"/>
          <a:r>
            <a:rPr lang="fr-FR" sz="1800" noProof="0" dirty="0"/>
            <a:t>Retrait des mots dénués de sens</a:t>
          </a:r>
        </a:p>
      </dgm:t>
    </dgm:pt>
    <dgm:pt modelId="{EC916B99-8D26-4265-B7BE-BB461C68DA5C}" type="parTrans" cxnId="{86F910E7-C9D0-48E5-A3A3-C70127E96FC1}">
      <dgm:prSet/>
      <dgm:spPr/>
      <dgm:t>
        <a:bodyPr rtlCol="0"/>
        <a:lstStyle/>
        <a:p>
          <a:pPr rtl="0"/>
          <a:endParaRPr lang="en-US" sz="1400"/>
        </a:p>
      </dgm:t>
    </dgm:pt>
    <dgm:pt modelId="{CE48C676-980A-4BAC-A3C8-9ABC315DAE51}" type="sibTrans" cxnId="{86F910E7-C9D0-48E5-A3A3-C70127E96FC1}">
      <dgm:prSet/>
      <dgm:spPr/>
      <dgm:t>
        <a:bodyPr rtlCol="0"/>
        <a:lstStyle/>
        <a:p>
          <a:pPr rtl="0"/>
          <a:endParaRPr lang="en-US" sz="1400"/>
        </a:p>
      </dgm:t>
    </dgm:pt>
    <dgm:pt modelId="{58828492-5CEF-4AFE-95CB-5D7E6A18158B}">
      <dgm:prSet phldrT="[Text]" custT="1"/>
      <dgm:spPr>
        <a:solidFill>
          <a:srgbClr val="00B0F0"/>
        </a:solidFill>
      </dgm:spPr>
      <dgm:t>
        <a:bodyPr rtlCol="0"/>
        <a:lstStyle/>
        <a:p>
          <a:pPr rtl="0"/>
          <a:r>
            <a:rPr lang="fr-CA" sz="2000" noProof="0" dirty="0"/>
            <a:t>Lemmatisation</a:t>
          </a:r>
          <a:endParaRPr lang="fr-FR" sz="2000" noProof="0" dirty="0"/>
        </a:p>
      </dgm:t>
    </dgm:pt>
    <dgm:pt modelId="{F664BA43-1B81-496F-A04E-CE4B4A525697}" type="parTrans" cxnId="{ECE9152A-59A8-4A3A-9D34-DB38A074F636}">
      <dgm:prSet/>
      <dgm:spPr/>
      <dgm:t>
        <a:bodyPr rtlCol="0"/>
        <a:lstStyle/>
        <a:p>
          <a:pPr rtl="0"/>
          <a:endParaRPr lang="en-US" sz="1400"/>
        </a:p>
      </dgm:t>
    </dgm:pt>
    <dgm:pt modelId="{2D386477-EC66-449A-8D41-5F8A212C3D8E}" type="sibTrans" cxnId="{ECE9152A-59A8-4A3A-9D34-DB38A074F636}">
      <dgm:prSet/>
      <dgm:spPr/>
      <dgm:t>
        <a:bodyPr rtlCol="0"/>
        <a:lstStyle/>
        <a:p>
          <a:pPr rtl="0"/>
          <a:endParaRPr lang="en-US" sz="1400"/>
        </a:p>
      </dgm:t>
    </dgm:pt>
    <dgm:pt modelId="{68838C34-4D02-49F8-ADD7-BFA90D87B7EA}">
      <dgm:prSet phldrT="[Text]" custT="1"/>
      <dgm:spPr/>
      <dgm:t>
        <a:bodyPr rtlCol="0"/>
        <a:lstStyle/>
        <a:p>
          <a:pPr rtl="0"/>
          <a:r>
            <a:rPr lang="fr-FR" sz="1800" noProof="0" dirty="0"/>
            <a:t>Réduction des dérivées d’un même mot à son noyau</a:t>
          </a:r>
        </a:p>
      </dgm:t>
    </dgm:pt>
    <dgm:pt modelId="{F2AD00AD-6A23-4C89-A107-68EF5D1F0B94}" type="parTrans" cxnId="{4143D757-8617-4C89-8322-E3B29A1874AF}">
      <dgm:prSet/>
      <dgm:spPr/>
      <dgm:t>
        <a:bodyPr rtlCol="0"/>
        <a:lstStyle/>
        <a:p>
          <a:pPr rtl="0"/>
          <a:endParaRPr lang="en-US" sz="1400"/>
        </a:p>
      </dgm:t>
    </dgm:pt>
    <dgm:pt modelId="{FFC4FCE7-6F2F-4F91-A74A-7C4C32A81657}" type="sibTrans" cxnId="{4143D757-8617-4C89-8322-E3B29A1874AF}">
      <dgm:prSet/>
      <dgm:spPr/>
      <dgm:t>
        <a:bodyPr rtlCol="0"/>
        <a:lstStyle/>
        <a:p>
          <a:pPr rtl="0"/>
          <a:endParaRPr lang="en-US" sz="1400"/>
        </a:p>
      </dgm:t>
    </dgm:pt>
    <dgm:pt modelId="{7D6C1A4A-3574-48ED-BD72-7DDD37CA5363}">
      <dgm:prSet phldrT="[Text]" custT="1"/>
      <dgm:spPr/>
      <dgm:t>
        <a:bodyPr rtlCol="0"/>
        <a:lstStyle/>
        <a:p>
          <a:pPr rtl="0"/>
          <a:r>
            <a:rPr lang="fr-CA" sz="1800" noProof="0" dirty="0"/>
            <a:t>P ex : « RT @username »</a:t>
          </a:r>
          <a:endParaRPr lang="fr-FR" sz="1800" noProof="0" dirty="0"/>
        </a:p>
      </dgm:t>
    </dgm:pt>
    <dgm:pt modelId="{280ED99A-371B-4AAB-A68B-2D55E176852A}" type="parTrans" cxnId="{B1FB8C1F-E9D5-4773-9C93-2480836C78BB}">
      <dgm:prSet/>
      <dgm:spPr/>
      <dgm:t>
        <a:bodyPr/>
        <a:lstStyle/>
        <a:p>
          <a:endParaRPr lang="fr-FR" sz="1400"/>
        </a:p>
      </dgm:t>
    </dgm:pt>
    <dgm:pt modelId="{E9B3203A-F36D-4EA7-BF38-2DC335376AC8}" type="sibTrans" cxnId="{B1FB8C1F-E9D5-4773-9C93-2480836C78BB}">
      <dgm:prSet/>
      <dgm:spPr/>
      <dgm:t>
        <a:bodyPr/>
        <a:lstStyle/>
        <a:p>
          <a:endParaRPr lang="fr-FR" sz="1400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 custScaleX="107980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 custLinFactNeighborX="1070" custLinFactNeighborY="-10877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 custScaleX="120293" custScaleY="99548" custLinFactNeighborY="8192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 custScaleX="105454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 custScaleX="115110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0731A115-58A3-481B-8A1D-4C0F1D56F785}" type="presOf" srcId="{FB986F71-3126-4196-BD30-74AEDC39A1CA}" destId="{E18C6CF4-EDEB-4539-A36D-E0355B626199}" srcOrd="0" destOrd="0" presId="urn:microsoft.com/office/officeart/2005/8/layout/hProcess4"/>
    <dgm:cxn modelId="{B1FB8C1F-E9D5-4773-9C93-2480836C78BB}" srcId="{F6D27D1B-CDCB-481F-B8FA-AB31B2A119DE}" destId="{7D6C1A4A-3574-48ED-BD72-7DDD37CA5363}" srcOrd="1" destOrd="0" parTransId="{280ED99A-371B-4AAB-A68B-2D55E176852A}" sibTransId="{E9B3203A-F36D-4EA7-BF38-2DC335376AC8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300E722A-937B-4681-BF9C-7933B3C6956A}" type="presOf" srcId="{F6D27D1B-CDCB-481F-B8FA-AB31B2A119DE}" destId="{029D1FDE-4DD7-4FA5-8C70-0C747477B66C}" srcOrd="0" destOrd="0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1BE66046-E00C-4ECF-A4C7-64A3E9346530}" type="presOf" srcId="{68838C34-4D02-49F8-ADD7-BFA90D87B7EA}" destId="{69C28D3B-E083-42DF-9EA0-916CA12125A9}" srcOrd="0" destOrd="0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E9730C94-0A42-4F8E-B45A-02CE25449719}" type="presOf" srcId="{AB2E8498-CC81-452F-A895-08F3845AA347}" destId="{BFE859F2-A9E8-4F95-9161-8EC68F2D30C4}" srcOrd="1" destOrd="0" presId="urn:microsoft.com/office/officeart/2005/8/layout/hProcess4"/>
    <dgm:cxn modelId="{878AE697-35FC-403D-92A3-0B92F7B7EB7A}" type="presOf" srcId="{0B00F5A8-A0EF-4111-9D86-004317B4F49E}" destId="{E83793B4-2C5C-4D90-82FA-E5EE4745664D}" srcOrd="0" destOrd="0" presId="urn:microsoft.com/office/officeart/2005/8/layout/hProcess4"/>
    <dgm:cxn modelId="{0DE04CA7-8D0A-42E1-B07A-0D64581626CA}" type="presOf" srcId="{7AEB6639-3258-49E8-8B1F-B4A9C61922BE}" destId="{DC2A0ADB-DCE3-4BF4-9952-0394865777AC}" srcOrd="0" destOrd="0" presId="urn:microsoft.com/office/officeart/2005/8/layout/hProcess4"/>
    <dgm:cxn modelId="{E113FEAA-1F7F-443C-BD88-38A807CEBD28}" type="presOf" srcId="{0B00F5A8-A0EF-4111-9D86-004317B4F49E}" destId="{67FFE978-6FBE-4424-80BE-B9E4B4DD0695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DC0556BF-DB8E-4C8C-A27B-FEA575AE48F1}" type="presOf" srcId="{68838C34-4D02-49F8-ADD7-BFA90D87B7EA}" destId="{843715D2-C2C2-41EB-BDA3-21230FBA46DB}" srcOrd="1" destOrd="0" presId="urn:microsoft.com/office/officeart/2005/8/layout/hProcess4"/>
    <dgm:cxn modelId="{792CF8D9-766B-49FE-B851-31297691E0C7}" type="presOf" srcId="{AB2E8498-CC81-452F-A895-08F3845AA347}" destId="{96015622-8A46-45CF-A72A-2856B699B374}" srcOrd="0" destOrd="0" presId="urn:microsoft.com/office/officeart/2005/8/layout/hProcess4"/>
    <dgm:cxn modelId="{56878CDA-253E-4C45-8745-6F7C37074EAE}" type="presOf" srcId="{58828492-5CEF-4AFE-95CB-5D7E6A18158B}" destId="{047F5837-10E2-4FFC-A492-DB8A19EF48CA}" srcOrd="0" destOrd="0" presId="urn:microsoft.com/office/officeart/2005/8/layout/hProcess4"/>
    <dgm:cxn modelId="{C875BEE4-598B-4FE7-9AAC-474318887EB0}" type="presOf" srcId="{D0B150DF-3AA4-454C-8652-25880449C422}" destId="{6A63D16E-EEE6-4267-97EA-5AD7D2BC4E84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0C99A0E7-7B5A-462A-BC31-41CB3B1D1005}" type="presOf" srcId="{0E9DE493-19D7-4EC9-97C9-5F26233F1106}" destId="{3960CFF8-4383-4382-8D6D-F2A00F508E8D}" srcOrd="0" destOrd="0" presId="urn:microsoft.com/office/officeart/2005/8/layout/hProcess4"/>
    <dgm:cxn modelId="{13ADC7EA-99B9-47CE-9334-BD5CA213F0DE}" type="presOf" srcId="{7D6C1A4A-3574-48ED-BD72-7DDD37CA5363}" destId="{67FFE978-6FBE-4424-80BE-B9E4B4DD0695}" srcOrd="1" destOrd="1" presId="urn:microsoft.com/office/officeart/2005/8/layout/hProcess4"/>
    <dgm:cxn modelId="{ABA6F1EB-F07E-47A3-82DD-7E6567603C68}" type="presOf" srcId="{7D6C1A4A-3574-48ED-BD72-7DDD37CA5363}" destId="{E83793B4-2C5C-4D90-82FA-E5EE4745664D}" srcOrd="0" destOrd="1" presId="urn:microsoft.com/office/officeart/2005/8/layout/hProcess4"/>
    <dgm:cxn modelId="{7BE7AED0-385C-460E-A868-06962FF7BF4D}" type="presParOf" srcId="{3960CFF8-4383-4382-8D6D-F2A00F508E8D}" destId="{366CFF54-5C8F-47F9-BFD8-D9AF3EADDA3E}" srcOrd="0" destOrd="0" presId="urn:microsoft.com/office/officeart/2005/8/layout/hProcess4"/>
    <dgm:cxn modelId="{7C708C67-6B57-4F62-BFC8-44484A4BB8C4}" type="presParOf" srcId="{3960CFF8-4383-4382-8D6D-F2A00F508E8D}" destId="{13688FBD-4079-41FE-A6A2-B5B0F293E6BF}" srcOrd="1" destOrd="0" presId="urn:microsoft.com/office/officeart/2005/8/layout/hProcess4"/>
    <dgm:cxn modelId="{697CCE2B-9683-4DC0-A208-89C15D73093F}" type="presParOf" srcId="{3960CFF8-4383-4382-8D6D-F2A00F508E8D}" destId="{224851B6-C14D-49DE-883B-A13003DA4601}" srcOrd="2" destOrd="0" presId="urn:microsoft.com/office/officeart/2005/8/layout/hProcess4"/>
    <dgm:cxn modelId="{FB980B6C-7B77-4691-82C5-788FE8D96E48}" type="presParOf" srcId="{224851B6-C14D-49DE-883B-A13003DA4601}" destId="{1439717B-283C-48FF-AF62-1990F52B6512}" srcOrd="0" destOrd="0" presId="urn:microsoft.com/office/officeart/2005/8/layout/hProcess4"/>
    <dgm:cxn modelId="{77B1C0E7-D435-456C-A00F-39975DCDAA0B}" type="presParOf" srcId="{1439717B-283C-48FF-AF62-1990F52B6512}" destId="{BCCE6711-D1D8-4B2C-917E-41AB5A6114A8}" srcOrd="0" destOrd="0" presId="urn:microsoft.com/office/officeart/2005/8/layout/hProcess4"/>
    <dgm:cxn modelId="{983A13E1-DBFA-4048-8932-72A07B33F957}" type="presParOf" srcId="{1439717B-283C-48FF-AF62-1990F52B6512}" destId="{96015622-8A46-45CF-A72A-2856B699B374}" srcOrd="1" destOrd="0" presId="urn:microsoft.com/office/officeart/2005/8/layout/hProcess4"/>
    <dgm:cxn modelId="{9E4D9DC2-5878-4DF4-8197-C19BA06D0937}" type="presParOf" srcId="{1439717B-283C-48FF-AF62-1990F52B6512}" destId="{BFE859F2-A9E8-4F95-9161-8EC68F2D30C4}" srcOrd="2" destOrd="0" presId="urn:microsoft.com/office/officeart/2005/8/layout/hProcess4"/>
    <dgm:cxn modelId="{5175F6D1-9CB0-4593-BAC3-692D80EF050C}" type="presParOf" srcId="{1439717B-283C-48FF-AF62-1990F52B6512}" destId="{E18C6CF4-EDEB-4539-A36D-E0355B626199}" srcOrd="3" destOrd="0" presId="urn:microsoft.com/office/officeart/2005/8/layout/hProcess4"/>
    <dgm:cxn modelId="{43BDCF09-31AC-43B0-805E-DD1025F260DD}" type="presParOf" srcId="{1439717B-283C-48FF-AF62-1990F52B6512}" destId="{D9FCD5E9-9E94-4534-BAB4-3DB8EB44E7D0}" srcOrd="4" destOrd="0" presId="urn:microsoft.com/office/officeart/2005/8/layout/hProcess4"/>
    <dgm:cxn modelId="{6A5928FD-0A79-4F7E-879C-5F088F4602E9}" type="presParOf" srcId="{224851B6-C14D-49DE-883B-A13003DA4601}" destId="{6A63D16E-EEE6-4267-97EA-5AD7D2BC4E84}" srcOrd="1" destOrd="0" presId="urn:microsoft.com/office/officeart/2005/8/layout/hProcess4"/>
    <dgm:cxn modelId="{1C0B2966-A4D5-49CC-B7F2-A121C5C9817C}" type="presParOf" srcId="{224851B6-C14D-49DE-883B-A13003DA4601}" destId="{59BAED1E-A4FE-4FA3-8716-57917AF47F38}" srcOrd="2" destOrd="0" presId="urn:microsoft.com/office/officeart/2005/8/layout/hProcess4"/>
    <dgm:cxn modelId="{FE2DC098-A539-4BB8-8D74-C108718A6D23}" type="presParOf" srcId="{59BAED1E-A4FE-4FA3-8716-57917AF47F38}" destId="{5C833856-7FAF-4B27-932C-67C7D08339F2}" srcOrd="0" destOrd="0" presId="urn:microsoft.com/office/officeart/2005/8/layout/hProcess4"/>
    <dgm:cxn modelId="{16AAA183-E1A3-4ECF-997A-81333DC4EFCA}" type="presParOf" srcId="{59BAED1E-A4FE-4FA3-8716-57917AF47F38}" destId="{E83793B4-2C5C-4D90-82FA-E5EE4745664D}" srcOrd="1" destOrd="0" presId="urn:microsoft.com/office/officeart/2005/8/layout/hProcess4"/>
    <dgm:cxn modelId="{A310F834-0A95-4F4E-9CFF-8ED098D6F853}" type="presParOf" srcId="{59BAED1E-A4FE-4FA3-8716-57917AF47F38}" destId="{67FFE978-6FBE-4424-80BE-B9E4B4DD0695}" srcOrd="2" destOrd="0" presId="urn:microsoft.com/office/officeart/2005/8/layout/hProcess4"/>
    <dgm:cxn modelId="{FC3C9877-F1AB-4630-B09D-E2422D71C1B2}" type="presParOf" srcId="{59BAED1E-A4FE-4FA3-8716-57917AF47F38}" destId="{029D1FDE-4DD7-4FA5-8C70-0C747477B66C}" srcOrd="3" destOrd="0" presId="urn:microsoft.com/office/officeart/2005/8/layout/hProcess4"/>
    <dgm:cxn modelId="{0C23CC14-2827-4D42-B3F2-24A9658D4CA9}" type="presParOf" srcId="{59BAED1E-A4FE-4FA3-8716-57917AF47F38}" destId="{C2556EF6-41FF-46C6-8829-911BFA533FFE}" srcOrd="4" destOrd="0" presId="urn:microsoft.com/office/officeart/2005/8/layout/hProcess4"/>
    <dgm:cxn modelId="{03B78875-546F-4B9E-B138-1C0FF132346D}" type="presParOf" srcId="{224851B6-C14D-49DE-883B-A13003DA4601}" destId="{DC2A0ADB-DCE3-4BF4-9952-0394865777AC}" srcOrd="3" destOrd="0" presId="urn:microsoft.com/office/officeart/2005/8/layout/hProcess4"/>
    <dgm:cxn modelId="{470A6CA6-A9CE-464F-84DB-5DC13565A2C8}" type="presParOf" srcId="{224851B6-C14D-49DE-883B-A13003DA4601}" destId="{A874A3A3-A340-4ABC-99B5-7529D4415335}" srcOrd="4" destOrd="0" presId="urn:microsoft.com/office/officeart/2005/8/layout/hProcess4"/>
    <dgm:cxn modelId="{F6B1C4DA-988E-4055-9765-306F5A98CD06}" type="presParOf" srcId="{A874A3A3-A340-4ABC-99B5-7529D4415335}" destId="{14032C0B-60AE-432B-A713-F993D1C4BA8F}" srcOrd="0" destOrd="0" presId="urn:microsoft.com/office/officeart/2005/8/layout/hProcess4"/>
    <dgm:cxn modelId="{F9FB30AF-82A1-4872-8383-99625B6C2D69}" type="presParOf" srcId="{A874A3A3-A340-4ABC-99B5-7529D4415335}" destId="{69C28D3B-E083-42DF-9EA0-916CA12125A9}" srcOrd="1" destOrd="0" presId="urn:microsoft.com/office/officeart/2005/8/layout/hProcess4"/>
    <dgm:cxn modelId="{16665CFF-3E48-4ABD-A683-4C6BF569EDAE}" type="presParOf" srcId="{A874A3A3-A340-4ABC-99B5-7529D4415335}" destId="{843715D2-C2C2-41EB-BDA3-21230FBA46DB}" srcOrd="2" destOrd="0" presId="urn:microsoft.com/office/officeart/2005/8/layout/hProcess4"/>
    <dgm:cxn modelId="{A27E2538-F421-4EB9-A2F6-3C451A831951}" type="presParOf" srcId="{A874A3A3-A340-4ABC-99B5-7529D4415335}" destId="{047F5837-10E2-4FFC-A492-DB8A19EF48CA}" srcOrd="3" destOrd="0" presId="urn:microsoft.com/office/officeart/2005/8/layout/hProcess4"/>
    <dgm:cxn modelId="{043CCFDB-C988-4DED-8C9A-2A3B586895E5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5214" y="829309"/>
          <a:ext cx="2086276" cy="15935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rtlCol="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noProof="0" dirty="0"/>
            <a:t>Décomposition de la chaîne de caractère en « jetons »</a:t>
          </a:r>
        </a:p>
      </dsp:txBody>
      <dsp:txXfrm>
        <a:off x="71887" y="865982"/>
        <a:ext cx="2012930" cy="1178748"/>
      </dsp:txXfrm>
    </dsp:sp>
    <dsp:sp modelId="{6A63D16E-EEE6-4267-97EA-5AD7D2BC4E84}">
      <dsp:nvSpPr>
        <dsp:cNvPr id="0" name=""/>
        <dsp:cNvSpPr/>
      </dsp:nvSpPr>
      <dsp:spPr>
        <a:xfrm>
          <a:off x="1224140" y="761989"/>
          <a:ext cx="2468582" cy="2468582"/>
        </a:xfrm>
        <a:prstGeom prst="leftCircularArrow">
          <a:avLst>
            <a:gd name="adj1" fmla="val 3292"/>
            <a:gd name="adj2" fmla="val 406488"/>
            <a:gd name="adj3" fmla="val 2407198"/>
            <a:gd name="adj4" fmla="val 9249688"/>
            <a:gd name="adj5" fmla="val 3841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satMod val="103000"/>
                <a:lumMod val="102000"/>
                <a:tint val="94000"/>
                <a:alpha val="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41659" y="2081403"/>
          <a:ext cx="1717418" cy="682960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noProof="0" dirty="0"/>
            <a:t>Tokenisation</a:t>
          </a:r>
        </a:p>
      </dsp:txBody>
      <dsp:txXfrm>
        <a:off x="561662" y="2101406"/>
        <a:ext cx="1677412" cy="642954"/>
      </dsp:txXfrm>
    </dsp:sp>
    <dsp:sp modelId="{E83793B4-2C5C-4D90-82FA-E5EE4745664D}">
      <dsp:nvSpPr>
        <dsp:cNvPr id="0" name=""/>
        <dsp:cNvSpPr/>
      </dsp:nvSpPr>
      <dsp:spPr>
        <a:xfrm>
          <a:off x="2646094" y="963456"/>
          <a:ext cx="2324175" cy="15863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rtlCol="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noProof="0" dirty="0"/>
            <a:t>Retrait des mots dénués de sens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800" kern="1200" noProof="0" dirty="0"/>
            <a:t>P ex : « RT @username »</a:t>
          </a:r>
          <a:endParaRPr lang="fr-FR" sz="1800" kern="1200" noProof="0" dirty="0"/>
        </a:p>
      </dsp:txBody>
      <dsp:txXfrm>
        <a:off x="2682601" y="1339900"/>
        <a:ext cx="2251161" cy="1173420"/>
      </dsp:txXfrm>
    </dsp:sp>
    <dsp:sp modelId="{DC2A0ADB-DCE3-4BF4-9952-0394865777AC}">
      <dsp:nvSpPr>
        <dsp:cNvPr id="0" name=""/>
        <dsp:cNvSpPr/>
      </dsp:nvSpPr>
      <dsp:spPr>
        <a:xfrm>
          <a:off x="3887613" y="-199941"/>
          <a:ext cx="2545689" cy="2545689"/>
        </a:xfrm>
        <a:prstGeom prst="circularArrow">
          <a:avLst>
            <a:gd name="adj1" fmla="val 3193"/>
            <a:gd name="adj2" fmla="val 393247"/>
            <a:gd name="adj3" fmla="val 19431243"/>
            <a:gd name="adj4" fmla="val 12575511"/>
            <a:gd name="adj5" fmla="val 3725"/>
          </a:avLst>
        </a:prstGeom>
        <a:gradFill rotWithShape="0">
          <a:gsLst>
            <a:gs pos="0">
              <a:schemeClr val="accent1">
                <a:shade val="90000"/>
                <a:hueOff val="361868"/>
                <a:satOff val="12502"/>
                <a:lumOff val="245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61868"/>
                <a:satOff val="12502"/>
                <a:lumOff val="245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61868"/>
                <a:satOff val="12502"/>
                <a:lumOff val="245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271489" y="487828"/>
          <a:ext cx="1717418" cy="682960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noProof="0" dirty="0"/>
            <a:t>« Stop </a:t>
          </a:r>
          <a:r>
            <a:rPr lang="fr-FR" sz="2000" kern="1200" noProof="0" dirty="0" err="1"/>
            <a:t>Words</a:t>
          </a:r>
          <a:r>
            <a:rPr lang="fr-FR" sz="2000" kern="1200" noProof="0" dirty="0"/>
            <a:t> »</a:t>
          </a:r>
        </a:p>
      </dsp:txBody>
      <dsp:txXfrm>
        <a:off x="3291492" y="507831"/>
        <a:ext cx="1677412" cy="642954"/>
      </dsp:txXfrm>
    </dsp:sp>
    <dsp:sp modelId="{69C28D3B-E083-42DF-9EA0-916CA12125A9}">
      <dsp:nvSpPr>
        <dsp:cNvPr id="0" name=""/>
        <dsp:cNvSpPr/>
      </dsp:nvSpPr>
      <dsp:spPr>
        <a:xfrm>
          <a:off x="5375925" y="829309"/>
          <a:ext cx="2037471" cy="15935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rtlCol="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noProof="0" dirty="0"/>
            <a:t>Réduction des dérivées d’un même mot à son noyau</a:t>
          </a:r>
        </a:p>
      </dsp:txBody>
      <dsp:txXfrm>
        <a:off x="5412598" y="865982"/>
        <a:ext cx="1964125" cy="1178748"/>
      </dsp:txXfrm>
    </dsp:sp>
    <dsp:sp modelId="{047F5837-10E2-4FFC-A492-DB8A19EF48CA}">
      <dsp:nvSpPr>
        <dsp:cNvPr id="0" name=""/>
        <dsp:cNvSpPr/>
      </dsp:nvSpPr>
      <dsp:spPr>
        <a:xfrm>
          <a:off x="5728216" y="2081403"/>
          <a:ext cx="1976919" cy="682960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noProof="0" dirty="0"/>
            <a:t>Lemmatisation</a:t>
          </a:r>
          <a:endParaRPr lang="fr-FR" sz="2000" kern="1200" noProof="0" dirty="0"/>
        </a:p>
      </dsp:txBody>
      <dsp:txXfrm>
        <a:off x="5748219" y="2101406"/>
        <a:ext cx="1936913" cy="642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0.525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21E6B9D0-D17A-4D71-ACBB-0F527C91443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29710380" cy="1440180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4FD0811F-65A0-45DC-A418-D7D88257DA14}" type="datetime1">
              <a:rPr lang="fr-FR" smtClean="0"/>
              <a:t>04/12/2020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69BCCB5-3197-42F0-A23E-FBF35BB6BD6D}" type="datetime1">
              <a:rPr lang="fr-FR" smtClean="0"/>
              <a:pPr/>
              <a:t>04/12/2020</a:t>
            </a:fld>
            <a:endParaRPr lang="fr-FR" dirty="0"/>
          </a:p>
        </p:txBody>
      </p:sp>
      <p:sp>
        <p:nvSpPr>
          <p:cNvPr id="4" name="Espace réservé de l’image des diapositives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1317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20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6160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35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7846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50 sec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4903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40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4521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48 sec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4602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20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94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40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286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6782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1min 10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4549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20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2647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20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4987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25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945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169FE22-A35D-4AA5-9ED0-CA5AA0D08EE7}" type="datetime1">
              <a:rPr lang="fr-FR" smtClean="0"/>
              <a:pPr/>
              <a:t>04/12/2020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2D50EC-F18A-4356-A82F-ED015F56C2C6}" type="datetime1">
              <a:rPr lang="fr-FR" smtClean="0"/>
              <a:pPr/>
              <a:t>04/12/2020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AB5196-52B1-4918-B153-34A0C9A4A7AD}" type="datetime1">
              <a:rPr lang="fr-FR" smtClean="0"/>
              <a:pPr/>
              <a:t>04/12/2020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399499F-CA45-4A76-BC24-F973E24AC3FB}" type="datetime1">
              <a:rPr lang="fr-FR" smtClean="0"/>
              <a:pPr/>
              <a:t>04/12/2020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817870C-A0A5-4D92-B86D-C2791EFA3A23}" type="datetime1">
              <a:rPr lang="fr-FR" smtClean="0"/>
              <a:pPr/>
              <a:t>04/12/2020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12A7B89-83CE-4355-8D19-9AD5D8179E27}" type="datetime1">
              <a:rPr lang="fr-FR" smtClean="0"/>
              <a:pPr/>
              <a:t>04/12/2020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A4593A4-CD22-4D89-9631-B432485C88BE}" type="datetime1">
              <a:rPr lang="fr-FR" smtClean="0"/>
              <a:pPr/>
              <a:t>04/12/2020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F3045D-8AE6-4E47-932F-47FA387FEA34}" type="datetime1">
              <a:rPr lang="fr-FR" smtClean="0"/>
              <a:pPr/>
              <a:t>04/12/2020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282C9DA-93FE-4DDE-8920-2C8AB1F5E18A}" type="datetime1">
              <a:rPr lang="fr-FR" smtClean="0"/>
              <a:pPr/>
              <a:t>04/12/2020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B002A6A-F78C-474F-BA6B-17AE42EC613D}" type="datetime1">
              <a:rPr lang="fr-FR" smtClean="0"/>
              <a:pPr/>
              <a:t>04/12/2020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06553-4B01-4903-B663-70E503E45D52}" type="datetime1">
              <a:rPr lang="fr-FR" smtClean="0"/>
              <a:pPr/>
              <a:t>04/12/2020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ctrTitle"/>
          </p:nvPr>
        </p:nvSpPr>
        <p:spPr>
          <a:xfrm>
            <a:off x="1125860" y="1772816"/>
            <a:ext cx="9709718" cy="863352"/>
          </a:xfrm>
        </p:spPr>
        <p:txBody>
          <a:bodyPr rtlCol="0">
            <a:normAutofit/>
          </a:bodyPr>
          <a:lstStyle/>
          <a:p>
            <a:pPr rtl="0"/>
            <a:r>
              <a:rPr lang="fr-FR" sz="4800" dirty="0">
                <a:latin typeface="Bahnschrift SemiBold SemiConden" panose="020B0502040204020203" pitchFamily="34" charset="0"/>
              </a:rPr>
              <a:t>ANALYSE DE SENTIMENT - TWITTER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D78E87E-202C-4218-86EE-798E9DA75412}"/>
              </a:ext>
            </a:extLst>
          </p:cNvPr>
          <p:cNvSpPr txBox="1"/>
          <p:nvPr/>
        </p:nvSpPr>
        <p:spPr>
          <a:xfrm>
            <a:off x="549796" y="4869160"/>
            <a:ext cx="3312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Présenté par</a:t>
            </a:r>
          </a:p>
          <a:p>
            <a:r>
              <a:rPr lang="fr-CA" dirty="0"/>
              <a:t>Christelle George – 11288106 </a:t>
            </a:r>
          </a:p>
          <a:p>
            <a:r>
              <a:rPr lang="fr-CA" dirty="0"/>
              <a:t>Quentin Tabourin – 11290690</a:t>
            </a:r>
          </a:p>
          <a:p>
            <a:endParaRPr lang="fr-CA" dirty="0"/>
          </a:p>
          <a:p>
            <a:r>
              <a:rPr lang="fr-CA" dirty="0"/>
              <a:t>Le 4 décembre 2020 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48BA3E9-1864-49EC-9310-0671530D3B5A}"/>
              </a:ext>
            </a:extLst>
          </p:cNvPr>
          <p:cNvSpPr txBox="1"/>
          <p:nvPr/>
        </p:nvSpPr>
        <p:spPr>
          <a:xfrm>
            <a:off x="549796" y="3327584"/>
            <a:ext cx="540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/>
              <a:t>MATH 80629 </a:t>
            </a:r>
            <a:r>
              <a:rPr lang="fr-CA" sz="2000" b="1" dirty="0"/>
              <a:t>– Apprentissage Automatique I</a:t>
            </a:r>
          </a:p>
          <a:p>
            <a:r>
              <a:rPr lang="fr-CA" sz="2000" b="1" dirty="0"/>
              <a:t>Analyse des mégadonnées et prise de décision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2">
            <a:extLst>
              <a:ext uri="{FF2B5EF4-FFF2-40B4-BE49-F238E27FC236}">
                <a16:creationId xmlns:a16="http://schemas.microsoft.com/office/drawing/2014/main" id="{AEBFDB26-4162-4FEF-85A9-ECDF139B26C8}"/>
              </a:ext>
            </a:extLst>
          </p:cNvPr>
          <p:cNvSpPr txBox="1">
            <a:spLocks/>
          </p:cNvSpPr>
          <p:nvPr/>
        </p:nvSpPr>
        <p:spPr>
          <a:xfrm>
            <a:off x="2746040" y="1454312"/>
            <a:ext cx="6696744" cy="771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A" dirty="0"/>
              <a:t>Sur-échantillonnage aléatoire </a:t>
            </a:r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DD3B23C-B3D5-4637-B60B-02A3D1C20364}"/>
              </a:ext>
            </a:extLst>
          </p:cNvPr>
          <p:cNvSpPr/>
          <p:nvPr/>
        </p:nvSpPr>
        <p:spPr>
          <a:xfrm>
            <a:off x="1432510" y="2474846"/>
            <a:ext cx="3384376" cy="432100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Random OverSampler</a:t>
            </a:r>
            <a:endParaRPr lang="fr-FR" sz="2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6031ADB-D017-4178-933B-C6837F9DD3D9}"/>
              </a:ext>
            </a:extLst>
          </p:cNvPr>
          <p:cNvSpPr/>
          <p:nvPr/>
        </p:nvSpPr>
        <p:spPr>
          <a:xfrm>
            <a:off x="7040488" y="2474846"/>
            <a:ext cx="3384376" cy="432100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SMOTE</a:t>
            </a:r>
            <a:endParaRPr lang="fr-FR" sz="2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E7E51E2-F565-4B11-9AEE-4708C82605D0}"/>
              </a:ext>
            </a:extLst>
          </p:cNvPr>
          <p:cNvSpPr txBox="1"/>
          <p:nvPr/>
        </p:nvSpPr>
        <p:spPr>
          <a:xfrm>
            <a:off x="5569087" y="2429354"/>
            <a:ext cx="7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/>
              <a:t>VS</a:t>
            </a:r>
            <a:endParaRPr lang="fr-FR" sz="3200" b="1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1FB7C3C-6B33-4CFF-9483-98447057E877}"/>
              </a:ext>
            </a:extLst>
          </p:cNvPr>
          <p:cNvSpPr/>
          <p:nvPr/>
        </p:nvSpPr>
        <p:spPr>
          <a:xfrm>
            <a:off x="1432511" y="3194874"/>
            <a:ext cx="3384376" cy="771872"/>
          </a:xfrm>
          <a:prstGeom prst="roundRect">
            <a:avLst/>
          </a:prstGeom>
          <a:solidFill>
            <a:srgbClr val="194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b="1" dirty="0"/>
              <a:t>Répéter</a:t>
            </a:r>
            <a:r>
              <a:rPr lang="fr-CA" dirty="0"/>
              <a:t> des observations de la/les classes minoritaires</a:t>
            </a:r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C24A99F-01DD-4A0E-A85B-5C48B0223508}"/>
              </a:ext>
            </a:extLst>
          </p:cNvPr>
          <p:cNvSpPr/>
          <p:nvPr/>
        </p:nvSpPr>
        <p:spPr>
          <a:xfrm>
            <a:off x="7040488" y="3194874"/>
            <a:ext cx="3384376" cy="771872"/>
          </a:xfrm>
          <a:prstGeom prst="roundRect">
            <a:avLst/>
          </a:prstGeom>
          <a:solidFill>
            <a:srgbClr val="194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b="1" dirty="0"/>
              <a:t>Synthétiser</a:t>
            </a:r>
            <a:r>
              <a:rPr lang="fr-CA" dirty="0"/>
              <a:t> des observations de la/les classes minoritaires</a:t>
            </a:r>
            <a:endParaRPr lang="fr-FR" dirty="0"/>
          </a:p>
        </p:txBody>
      </p:sp>
      <p:sp>
        <p:nvSpPr>
          <p:cNvPr id="22" name="Titre 12">
            <a:extLst>
              <a:ext uri="{FF2B5EF4-FFF2-40B4-BE49-F238E27FC236}">
                <a16:creationId xmlns:a16="http://schemas.microsoft.com/office/drawing/2014/main" id="{C49F07AA-8DA6-3F4E-A409-922B0EB2A361}"/>
              </a:ext>
            </a:extLst>
          </p:cNvPr>
          <p:cNvSpPr txBox="1">
            <a:spLocks/>
          </p:cNvSpPr>
          <p:nvPr/>
        </p:nvSpPr>
        <p:spPr>
          <a:xfrm>
            <a:off x="473748" y="363581"/>
            <a:ext cx="9144001" cy="771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 startAt="4"/>
            </a:pPr>
            <a:r>
              <a:rPr lang="fr-CA" dirty="0"/>
              <a:t>Méthodologie</a:t>
            </a:r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B2A382F-DC2B-4F12-8970-084227232DDD}"/>
              </a:ext>
            </a:extLst>
          </p:cNvPr>
          <p:cNvSpPr/>
          <p:nvPr/>
        </p:nvSpPr>
        <p:spPr>
          <a:xfrm>
            <a:off x="8192722" y="4254674"/>
            <a:ext cx="1728192" cy="40870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Diversité !</a:t>
            </a:r>
            <a:endParaRPr lang="fr-FR" sz="2400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C8E9C52-6EB7-4E15-B151-E2DE8A2B26F5}"/>
              </a:ext>
            </a:extLst>
          </p:cNvPr>
          <p:cNvSpPr/>
          <p:nvPr/>
        </p:nvSpPr>
        <p:spPr>
          <a:xfrm>
            <a:off x="7220614" y="4337190"/>
            <a:ext cx="785855" cy="243674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2F1DBAF-B4E7-4D02-A991-AB7554EED391}"/>
              </a:ext>
            </a:extLst>
          </p:cNvPr>
          <p:cNvSpPr/>
          <p:nvPr/>
        </p:nvSpPr>
        <p:spPr>
          <a:xfrm>
            <a:off x="3381712" y="5229200"/>
            <a:ext cx="5093950" cy="771871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b="1" dirty="0"/>
              <a:t>Pas de sous-échantillonnage </a:t>
            </a:r>
            <a:r>
              <a:rPr lang="fr-CA" sz="2000" dirty="0"/>
              <a:t>pour ne pas enlever d’informations !</a:t>
            </a:r>
            <a:endParaRPr lang="fr-FR" sz="2000" dirty="0"/>
          </a:p>
        </p:txBody>
      </p:sp>
      <p:sp>
        <p:nvSpPr>
          <p:cNvPr id="15" name="Titre 2">
            <a:extLst>
              <a:ext uri="{FF2B5EF4-FFF2-40B4-BE49-F238E27FC236}">
                <a16:creationId xmlns:a16="http://schemas.microsoft.com/office/drawing/2014/main" id="{8898EDAF-523E-48B5-AE51-EE8D8081100F}"/>
              </a:ext>
            </a:extLst>
          </p:cNvPr>
          <p:cNvSpPr txBox="1">
            <a:spLocks/>
          </p:cNvSpPr>
          <p:nvPr/>
        </p:nvSpPr>
        <p:spPr>
          <a:xfrm>
            <a:off x="8199330" y="73243"/>
            <a:ext cx="4104456" cy="4158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latin typeface="Bahnschrift SemiBold SemiConden" panose="020B0502040204020203" pitchFamily="34" charset="0"/>
              </a:rPr>
              <a:t>ANALYSE DE SENTIMENT - TWITTER</a:t>
            </a:r>
          </a:p>
        </p:txBody>
      </p:sp>
    </p:spTree>
    <p:extLst>
      <p:ext uri="{BB962C8B-B14F-4D97-AF65-F5344CB8AC3E}">
        <p14:creationId xmlns:p14="http://schemas.microsoft.com/office/powerpoint/2010/main" val="24036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2">
            <a:extLst>
              <a:ext uri="{FF2B5EF4-FFF2-40B4-BE49-F238E27FC236}">
                <a16:creationId xmlns:a16="http://schemas.microsoft.com/office/drawing/2014/main" id="{952051F6-9F69-44B9-B56D-3A2882C05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568896"/>
            <a:ext cx="9144001" cy="771872"/>
          </a:xfrm>
        </p:spPr>
        <p:txBody>
          <a:bodyPr rtlCol="0">
            <a:normAutofit/>
          </a:bodyPr>
          <a:lstStyle/>
          <a:p>
            <a:pPr algn="ctr"/>
            <a:r>
              <a:rPr lang="fr-FR" dirty="0"/>
              <a:t>5. </a:t>
            </a:r>
            <a:r>
              <a:rPr lang="fr-CA" sz="3600" dirty="0"/>
              <a:t>Analyse des résultats</a:t>
            </a:r>
            <a:endParaRPr lang="fr-FR" dirty="0"/>
          </a:p>
        </p:txBody>
      </p:sp>
      <p:sp>
        <p:nvSpPr>
          <p:cNvPr id="5" name="Titre 12">
            <a:extLst>
              <a:ext uri="{FF2B5EF4-FFF2-40B4-BE49-F238E27FC236}">
                <a16:creationId xmlns:a16="http://schemas.microsoft.com/office/drawing/2014/main" id="{4811DEB5-A93E-4E70-9055-BD919EF8B720}"/>
              </a:ext>
            </a:extLst>
          </p:cNvPr>
          <p:cNvSpPr txBox="1">
            <a:spLocks/>
          </p:cNvSpPr>
          <p:nvPr/>
        </p:nvSpPr>
        <p:spPr>
          <a:xfrm>
            <a:off x="3502124" y="1289002"/>
            <a:ext cx="6696744" cy="771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A" dirty="0"/>
              <a:t>Choix meilleur modèle</a:t>
            </a:r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CF5E813B-E507-4533-8C0E-7E09CF153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676476"/>
              </p:ext>
            </p:extLst>
          </p:nvPr>
        </p:nvGraphicFramePr>
        <p:xfrm>
          <a:off x="3070076" y="2553037"/>
          <a:ext cx="5756439" cy="261810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3672408">
                  <a:extLst>
                    <a:ext uri="{9D8B030D-6E8A-4147-A177-3AD203B41FA5}">
                      <a16:colId xmlns:a16="http://schemas.microsoft.com/office/drawing/2014/main" val="4287995736"/>
                    </a:ext>
                  </a:extLst>
                </a:gridCol>
                <a:gridCol w="2084031">
                  <a:extLst>
                    <a:ext uri="{9D8B030D-6E8A-4147-A177-3AD203B41FA5}">
                      <a16:colId xmlns:a16="http://schemas.microsoft.com/office/drawing/2014/main" val="3034051908"/>
                    </a:ext>
                  </a:extLst>
                </a:gridCol>
              </a:tblGrid>
              <a:tr h="371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Modèle</a:t>
                      </a:r>
                      <a:endParaRPr lang="fr-FR" sz="2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 dirty="0">
                          <a:solidFill>
                            <a:sysClr val="windowText" lastClr="000000"/>
                          </a:solidFill>
                          <a:effectLst/>
                        </a:rPr>
                        <a:t>F1_score test</a:t>
                      </a:r>
                      <a:endParaRPr lang="fr-FR" sz="24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0222016"/>
                  </a:ext>
                </a:extLst>
              </a:tr>
              <a:tr h="371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>
                          <a:effectLst/>
                        </a:rPr>
                        <a:t>MultinomialNB</a:t>
                      </a:r>
                      <a:endParaRPr lang="fr-FR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>
                          <a:effectLst/>
                        </a:rPr>
                        <a:t>50.2 %</a:t>
                      </a:r>
                      <a:endParaRPr lang="fr-FR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156510"/>
                  </a:ext>
                </a:extLst>
              </a:tr>
              <a:tr h="371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 dirty="0">
                          <a:effectLst/>
                        </a:rPr>
                        <a:t>Régression logistique</a:t>
                      </a:r>
                      <a:endParaRPr lang="fr-F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>
                          <a:effectLst/>
                        </a:rPr>
                        <a:t>54.2% </a:t>
                      </a:r>
                      <a:endParaRPr lang="fr-FR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9029968"/>
                  </a:ext>
                </a:extLst>
              </a:tr>
              <a:tr h="371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 dirty="0">
                          <a:effectLst/>
                        </a:rPr>
                        <a:t>K-</a:t>
                      </a:r>
                      <a:r>
                        <a:rPr lang="fr-FR" sz="2400" dirty="0" err="1">
                          <a:effectLst/>
                        </a:rPr>
                        <a:t>NNs</a:t>
                      </a:r>
                      <a:endParaRPr lang="fr-F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>
                          <a:effectLst/>
                        </a:rPr>
                        <a:t>45.9%</a:t>
                      </a:r>
                      <a:endParaRPr lang="fr-FR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1180524"/>
                  </a:ext>
                </a:extLst>
              </a:tr>
              <a:tr h="371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 dirty="0">
                          <a:effectLst/>
                        </a:rPr>
                        <a:t>SVC</a:t>
                      </a:r>
                      <a:endParaRPr lang="fr-F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 dirty="0">
                          <a:effectLst/>
                        </a:rPr>
                        <a:t>57.7%</a:t>
                      </a:r>
                      <a:endParaRPr lang="fr-F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674167"/>
                  </a:ext>
                </a:extLst>
              </a:tr>
              <a:tr h="371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 dirty="0" err="1">
                          <a:effectLst/>
                        </a:rPr>
                        <a:t>Random</a:t>
                      </a:r>
                      <a:r>
                        <a:rPr lang="fr-FR" sz="2400" dirty="0">
                          <a:effectLst/>
                        </a:rPr>
                        <a:t> Forest</a:t>
                      </a:r>
                      <a:endParaRPr lang="fr-F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 dirty="0">
                          <a:effectLst/>
                        </a:rPr>
                        <a:t>53.8%</a:t>
                      </a:r>
                      <a:endParaRPr lang="fr-F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6017717"/>
                  </a:ext>
                </a:extLst>
              </a:tr>
              <a:tr h="3710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 dirty="0">
                          <a:effectLst/>
                        </a:rPr>
                        <a:t>Logistique + </a:t>
                      </a:r>
                      <a:r>
                        <a:rPr lang="fr-FR" sz="2400" dirty="0" err="1">
                          <a:effectLst/>
                        </a:rPr>
                        <a:t>Oversampling</a:t>
                      </a:r>
                      <a:endParaRPr lang="fr-F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400" dirty="0">
                          <a:effectLst/>
                        </a:rPr>
                        <a:t>59%</a:t>
                      </a:r>
                      <a:endParaRPr lang="fr-FR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6813725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0C892C29-9BAF-43D1-8138-334EB414D4C4}"/>
              </a:ext>
            </a:extLst>
          </p:cNvPr>
          <p:cNvSpPr txBox="1"/>
          <p:nvPr/>
        </p:nvSpPr>
        <p:spPr>
          <a:xfrm>
            <a:off x="2951904" y="2137588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Scores F1 « Macro Average » obtenus sur l’échantillon test</a:t>
            </a:r>
            <a:endParaRPr lang="fr-FR" i="1" dirty="0"/>
          </a:p>
        </p:txBody>
      </p:sp>
      <p:pic>
        <p:nvPicPr>
          <p:cNvPr id="1026" name="Picture 2" descr="symbole vrai exact | images gratuites et libres de droits">
            <a:extLst>
              <a:ext uri="{FF2B5EF4-FFF2-40B4-BE49-F238E27FC236}">
                <a16:creationId xmlns:a16="http://schemas.microsoft.com/office/drawing/2014/main" id="{73504DD4-FE55-429B-BAF1-61A24EB50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732" y="3984889"/>
            <a:ext cx="432048" cy="4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ymbole vrai exact | images gratuites et libres de droits">
            <a:extLst>
              <a:ext uri="{FF2B5EF4-FFF2-40B4-BE49-F238E27FC236}">
                <a16:creationId xmlns:a16="http://schemas.microsoft.com/office/drawing/2014/main" id="{D820CD08-B8FA-486A-88B0-CF414AF3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732" y="4762510"/>
            <a:ext cx="432048" cy="4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5E80BC2-EDFA-474C-B5CD-41ED1C582692}"/>
              </a:ext>
            </a:extLst>
          </p:cNvPr>
          <p:cNvSpPr/>
          <p:nvPr/>
        </p:nvSpPr>
        <p:spPr>
          <a:xfrm>
            <a:off x="1608778" y="5521112"/>
            <a:ext cx="8679034" cy="60304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Régression logistique + méthode de suréchantillonnage</a:t>
            </a:r>
            <a:endParaRPr lang="fr-FR" sz="2400" dirty="0"/>
          </a:p>
        </p:txBody>
      </p:sp>
      <p:sp>
        <p:nvSpPr>
          <p:cNvPr id="11" name="Titre 2">
            <a:extLst>
              <a:ext uri="{FF2B5EF4-FFF2-40B4-BE49-F238E27FC236}">
                <a16:creationId xmlns:a16="http://schemas.microsoft.com/office/drawing/2014/main" id="{32ACFF80-8202-4489-95B1-486591D7E6DD}"/>
              </a:ext>
            </a:extLst>
          </p:cNvPr>
          <p:cNvSpPr txBox="1">
            <a:spLocks/>
          </p:cNvSpPr>
          <p:nvPr/>
        </p:nvSpPr>
        <p:spPr>
          <a:xfrm>
            <a:off x="8199330" y="73243"/>
            <a:ext cx="4104456" cy="4158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latin typeface="Bahnschrift SemiBold SemiConden" panose="020B0502040204020203" pitchFamily="34" charset="0"/>
              </a:rPr>
              <a:t>ANALYSE DE SENTIMENT - TWITTER</a:t>
            </a:r>
          </a:p>
        </p:txBody>
      </p:sp>
    </p:spTree>
    <p:extLst>
      <p:ext uri="{BB962C8B-B14F-4D97-AF65-F5344CB8AC3E}">
        <p14:creationId xmlns:p14="http://schemas.microsoft.com/office/powerpoint/2010/main" val="364104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2">
            <a:extLst>
              <a:ext uri="{FF2B5EF4-FFF2-40B4-BE49-F238E27FC236}">
                <a16:creationId xmlns:a16="http://schemas.microsoft.com/office/drawing/2014/main" id="{63CA47C1-A8ED-CE40-9B5A-314E84168F7A}"/>
              </a:ext>
            </a:extLst>
          </p:cNvPr>
          <p:cNvSpPr txBox="1">
            <a:spLocks/>
          </p:cNvSpPr>
          <p:nvPr/>
        </p:nvSpPr>
        <p:spPr>
          <a:xfrm>
            <a:off x="473748" y="363581"/>
            <a:ext cx="9144001" cy="771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 startAt="4"/>
            </a:pPr>
            <a:r>
              <a:rPr lang="fr-CA" dirty="0"/>
              <a:t>Analyse des résultats</a:t>
            </a:r>
            <a:endParaRPr lang="fr-FR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7614AF-1F66-7141-94C8-91E8A13544B0}"/>
              </a:ext>
            </a:extLst>
          </p:cNvPr>
          <p:cNvGrpSpPr/>
          <p:nvPr/>
        </p:nvGrpSpPr>
        <p:grpSpPr>
          <a:xfrm>
            <a:off x="7712105" y="2289858"/>
            <a:ext cx="586679" cy="2918582"/>
            <a:chOff x="5650895" y="1619991"/>
            <a:chExt cx="586679" cy="291858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58E35C3-093D-7C49-AAFB-F4F600861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0895" y="3951894"/>
              <a:ext cx="586679" cy="58667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E8E8CE0-0206-6C4E-A684-71732C372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0895" y="1619991"/>
              <a:ext cx="586679" cy="58667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4C68336-08C3-E943-8FD9-D57AC8803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0895" y="2784716"/>
              <a:ext cx="586679" cy="589134"/>
            </a:xfrm>
            <a:prstGeom prst="rect">
              <a:avLst/>
            </a:prstGeom>
          </p:spPr>
        </p:pic>
      </p:grpSp>
      <p:graphicFrame>
        <p:nvGraphicFramePr>
          <p:cNvPr id="12" name="Chart 2">
            <a:extLst>
              <a:ext uri="{FF2B5EF4-FFF2-40B4-BE49-F238E27FC236}">
                <a16:creationId xmlns:a16="http://schemas.microsoft.com/office/drawing/2014/main" id="{B02BFCC2-3A72-ED45-AAB9-0C101309ED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2829788"/>
              </p:ext>
            </p:extLst>
          </p:nvPr>
        </p:nvGraphicFramePr>
        <p:xfrm>
          <a:off x="621804" y="1828173"/>
          <a:ext cx="6718291" cy="4480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3176A17-E9BD-4C7A-916B-2E38E594F27D}"/>
              </a:ext>
            </a:extLst>
          </p:cNvPr>
          <p:cNvSpPr/>
          <p:nvPr/>
        </p:nvSpPr>
        <p:spPr>
          <a:xfrm>
            <a:off x="1885067" y="1264954"/>
            <a:ext cx="4626744" cy="523220"/>
          </a:xfrm>
          <a:prstGeom prst="roundRect">
            <a:avLst/>
          </a:prstGeom>
          <a:solidFill>
            <a:srgbClr val="194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b="1" dirty="0"/>
              <a:t>Mesure de performance RECALL</a:t>
            </a:r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9B75F56-7628-40A9-8722-8048C93B95BD}"/>
              </a:ext>
            </a:extLst>
          </p:cNvPr>
          <p:cNvSpPr/>
          <p:nvPr/>
        </p:nvSpPr>
        <p:spPr>
          <a:xfrm>
            <a:off x="7990386" y="1264954"/>
            <a:ext cx="3718516" cy="523220"/>
          </a:xfrm>
          <a:prstGeom prst="roundRect">
            <a:avLst/>
          </a:prstGeom>
          <a:solidFill>
            <a:srgbClr val="194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b="1" dirty="0"/>
              <a:t>Importance des mots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25C6025-620A-4C1C-A8C6-7075A6C7C3A1}"/>
              </a:ext>
            </a:extLst>
          </p:cNvPr>
          <p:cNvSpPr/>
          <p:nvPr/>
        </p:nvSpPr>
        <p:spPr>
          <a:xfrm>
            <a:off x="8670793" y="2217396"/>
            <a:ext cx="3168352" cy="731604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b="1" dirty="0" err="1"/>
              <a:t>Hate</a:t>
            </a:r>
            <a:r>
              <a:rPr lang="fr-CA" sz="2000" b="1" dirty="0"/>
              <a:t>, Joke, Police, </a:t>
            </a:r>
            <a:r>
              <a:rPr lang="fr-CA" sz="2000" b="1" dirty="0" err="1"/>
              <a:t>Deserve</a:t>
            </a:r>
            <a:r>
              <a:rPr lang="fr-CA" sz="2000" b="1" dirty="0"/>
              <a:t>, Jeb</a:t>
            </a:r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FE0F2545-409F-4A1F-AA87-C095ECF14A92}"/>
              </a:ext>
            </a:extLst>
          </p:cNvPr>
          <p:cNvSpPr/>
          <p:nvPr/>
        </p:nvSpPr>
        <p:spPr>
          <a:xfrm>
            <a:off x="8686700" y="3383348"/>
            <a:ext cx="3168352" cy="731604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Reporter, </a:t>
            </a:r>
            <a:r>
              <a:rPr lang="fr-FR" sz="2000" b="1" dirty="0" err="1"/>
              <a:t>Transcript</a:t>
            </a:r>
            <a:r>
              <a:rPr lang="fr-FR" sz="2000" b="1" dirty="0"/>
              <a:t>,  Cleveland, 8pm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C330ED73-B3FC-440C-BDA1-F9C0A0F699E5}"/>
              </a:ext>
            </a:extLst>
          </p:cNvPr>
          <p:cNvSpPr/>
          <p:nvPr/>
        </p:nvSpPr>
        <p:spPr>
          <a:xfrm>
            <a:off x="8670793" y="4549300"/>
            <a:ext cx="3168352" cy="731603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/>
              <a:t>Awesome</a:t>
            </a:r>
            <a:r>
              <a:rPr lang="fr-FR" sz="2000" b="1" dirty="0"/>
              <a:t>, </a:t>
            </a:r>
            <a:r>
              <a:rPr lang="fr-FR" sz="2000" b="1" dirty="0" err="1"/>
              <a:t>Excited</a:t>
            </a:r>
            <a:r>
              <a:rPr lang="fr-FR" sz="2000" b="1" dirty="0"/>
              <a:t>, </a:t>
            </a:r>
            <a:r>
              <a:rPr lang="fr-FR" sz="2000" b="1" dirty="0" err="1"/>
              <a:t>Thank</a:t>
            </a:r>
            <a:r>
              <a:rPr lang="fr-FR" sz="2000" b="1" dirty="0"/>
              <a:t>, </a:t>
            </a:r>
            <a:r>
              <a:rPr lang="fr-FR" sz="2000" b="1" dirty="0" err="1"/>
              <a:t>Impressed</a:t>
            </a:r>
            <a:r>
              <a:rPr lang="fr-FR" sz="2000" b="1" dirty="0"/>
              <a:t>, Best</a:t>
            </a:r>
          </a:p>
        </p:txBody>
      </p:sp>
      <p:sp>
        <p:nvSpPr>
          <p:cNvPr id="18" name="Titre 2">
            <a:extLst>
              <a:ext uri="{FF2B5EF4-FFF2-40B4-BE49-F238E27FC236}">
                <a16:creationId xmlns:a16="http://schemas.microsoft.com/office/drawing/2014/main" id="{E57F204E-642D-4019-B2F4-9702489F7D0F}"/>
              </a:ext>
            </a:extLst>
          </p:cNvPr>
          <p:cNvSpPr txBox="1">
            <a:spLocks/>
          </p:cNvSpPr>
          <p:nvPr/>
        </p:nvSpPr>
        <p:spPr>
          <a:xfrm>
            <a:off x="8199330" y="73243"/>
            <a:ext cx="4104456" cy="4158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latin typeface="Bahnschrift SemiBold SemiConden" panose="020B0502040204020203" pitchFamily="34" charset="0"/>
              </a:rPr>
              <a:t>ANALYSE DE SENTIMENT - TWITTER</a:t>
            </a:r>
          </a:p>
        </p:txBody>
      </p:sp>
    </p:spTree>
    <p:extLst>
      <p:ext uri="{BB962C8B-B14F-4D97-AF65-F5344CB8AC3E}">
        <p14:creationId xmlns:p14="http://schemas.microsoft.com/office/powerpoint/2010/main" val="183605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2">
            <a:extLst>
              <a:ext uri="{FF2B5EF4-FFF2-40B4-BE49-F238E27FC236}">
                <a16:creationId xmlns:a16="http://schemas.microsoft.com/office/drawing/2014/main" id="{A96A3A4E-6F4B-4E4C-AD1E-57C6A8EAEEE8}"/>
              </a:ext>
            </a:extLst>
          </p:cNvPr>
          <p:cNvSpPr txBox="1">
            <a:spLocks/>
          </p:cNvSpPr>
          <p:nvPr/>
        </p:nvSpPr>
        <p:spPr>
          <a:xfrm>
            <a:off x="473748" y="363581"/>
            <a:ext cx="9144001" cy="771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 startAt="5"/>
            </a:pPr>
            <a:r>
              <a:rPr lang="fr-CA" sz="3600" dirty="0"/>
              <a:t>Conclusion et Recommandations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051304C-2435-4832-83C5-8ADCE8B537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40" y="1340768"/>
            <a:ext cx="1008112" cy="1008112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A9FE506-194E-4C7D-9503-57FF82FF9A22}"/>
              </a:ext>
            </a:extLst>
          </p:cNvPr>
          <p:cNvSpPr/>
          <p:nvPr/>
        </p:nvSpPr>
        <p:spPr>
          <a:xfrm>
            <a:off x="2638028" y="1700808"/>
            <a:ext cx="7632848" cy="60304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Régression Logistique + Méthode de Suréchantillonnage</a:t>
            </a:r>
            <a:endParaRPr lang="fr-FR" sz="24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9AFEA0E-A108-4094-ACC9-FA56A32C13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2900103"/>
            <a:ext cx="806443" cy="79674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899A42F-4492-4EA6-8C32-E757B9EA8F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2" y="3981614"/>
            <a:ext cx="806443" cy="79674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CCC3C63-48BA-45CD-8D31-CA61FD2CDE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2" y="5063125"/>
            <a:ext cx="806443" cy="796745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1FFB31D4-0CF9-47E8-98EF-B51DB3AFFE59}"/>
              </a:ext>
            </a:extLst>
          </p:cNvPr>
          <p:cNvSpPr/>
          <p:nvPr/>
        </p:nvSpPr>
        <p:spPr>
          <a:xfrm>
            <a:off x="2949081" y="3885954"/>
            <a:ext cx="6693720" cy="819072"/>
          </a:xfrm>
          <a:prstGeom prst="roundRect">
            <a:avLst/>
          </a:prstGeom>
          <a:solidFill>
            <a:srgbClr val="194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000" dirty="0"/>
              <a:t>Utiliser un lexique prédéfini de mots associés aux sentiments dans le positif, neutre et négatif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0DF6B7AF-3AA5-4EFA-87EF-68CFF3ADE09B}"/>
              </a:ext>
            </a:extLst>
          </p:cNvPr>
          <p:cNvSpPr/>
          <p:nvPr/>
        </p:nvSpPr>
        <p:spPr>
          <a:xfrm>
            <a:off x="2996995" y="4990980"/>
            <a:ext cx="6597892" cy="819072"/>
          </a:xfrm>
          <a:prstGeom prst="roundRect">
            <a:avLst/>
          </a:prstGeom>
          <a:solidFill>
            <a:srgbClr val="194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000" dirty="0"/>
              <a:t>Prendre en compte l’identification d’éléments informels intensifiant (Emojis, Majuscules, </a:t>
            </a:r>
            <a:r>
              <a:rPr lang="fr-FR" sz="2000" dirty="0" err="1"/>
              <a:t>happyyyyyyyyy</a:t>
            </a:r>
            <a:r>
              <a:rPr lang="fr-FR" sz="2000" dirty="0"/>
              <a:t> etc.)</a:t>
            </a:r>
            <a:endParaRPr lang="en-CA" sz="20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B1316F6-A27F-40FB-A18F-159BD6539E19}"/>
              </a:ext>
            </a:extLst>
          </p:cNvPr>
          <p:cNvSpPr/>
          <p:nvPr/>
        </p:nvSpPr>
        <p:spPr>
          <a:xfrm>
            <a:off x="2976274" y="2780928"/>
            <a:ext cx="6648994" cy="819072"/>
          </a:xfrm>
          <a:prstGeom prst="roundRect">
            <a:avLst/>
          </a:prstGeom>
          <a:solidFill>
            <a:srgbClr val="194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000" dirty="0"/>
              <a:t>Tester les autres modèles avec la méthode de suréchantillonnage</a:t>
            </a:r>
          </a:p>
        </p:txBody>
      </p:sp>
      <p:sp>
        <p:nvSpPr>
          <p:cNvPr id="13" name="Titre 2">
            <a:extLst>
              <a:ext uri="{FF2B5EF4-FFF2-40B4-BE49-F238E27FC236}">
                <a16:creationId xmlns:a16="http://schemas.microsoft.com/office/drawing/2014/main" id="{3B467D77-1E02-4735-AAB2-7A9C06242EA1}"/>
              </a:ext>
            </a:extLst>
          </p:cNvPr>
          <p:cNvSpPr txBox="1">
            <a:spLocks/>
          </p:cNvSpPr>
          <p:nvPr/>
        </p:nvSpPr>
        <p:spPr>
          <a:xfrm>
            <a:off x="8199330" y="73243"/>
            <a:ext cx="4104456" cy="4158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latin typeface="Bahnschrift SemiBold SemiConden" panose="020B0502040204020203" pitchFamily="34" charset="0"/>
              </a:rPr>
              <a:t>ANALYSE DE SENTIMENT - TWITTER</a:t>
            </a:r>
          </a:p>
        </p:txBody>
      </p:sp>
    </p:spTree>
    <p:extLst>
      <p:ext uri="{BB962C8B-B14F-4D97-AF65-F5344CB8AC3E}">
        <p14:creationId xmlns:p14="http://schemas.microsoft.com/office/powerpoint/2010/main" val="206408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522411" y="4529336"/>
            <a:ext cx="9144001" cy="1419944"/>
          </a:xfrm>
        </p:spPr>
        <p:txBody>
          <a:bodyPr rtlCol="0">
            <a:normAutofit/>
          </a:bodyPr>
          <a:lstStyle/>
          <a:p>
            <a:pPr algn="ctr"/>
            <a:r>
              <a:rPr lang="fr-CA" sz="6000" dirty="0"/>
              <a:t>MERCI </a:t>
            </a:r>
            <a:endParaRPr lang="fr-FR" sz="6000" dirty="0"/>
          </a:p>
        </p:txBody>
      </p:sp>
      <p:pic>
        <p:nvPicPr>
          <p:cNvPr id="3" name="Graphique 2" descr="Contour de visage d’ange">
            <a:extLst>
              <a:ext uri="{FF2B5EF4-FFF2-40B4-BE49-F238E27FC236}">
                <a16:creationId xmlns:a16="http://schemas.microsoft.com/office/drawing/2014/main" id="{709B2890-0006-4D1C-8C55-02A5BFF2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2343" y="3681028"/>
            <a:ext cx="1224136" cy="1224136"/>
          </a:xfrm>
          <a:prstGeom prst="rect">
            <a:avLst/>
          </a:prstGeom>
        </p:spPr>
      </p:pic>
      <p:sp>
        <p:nvSpPr>
          <p:cNvPr id="4" name="Titre 12">
            <a:extLst>
              <a:ext uri="{FF2B5EF4-FFF2-40B4-BE49-F238E27FC236}">
                <a16:creationId xmlns:a16="http://schemas.microsoft.com/office/drawing/2014/main" id="{B09A6A78-A60A-4FCE-9BA2-0860F6BFFFD2}"/>
              </a:ext>
            </a:extLst>
          </p:cNvPr>
          <p:cNvSpPr txBox="1">
            <a:spLocks/>
          </p:cNvSpPr>
          <p:nvPr/>
        </p:nvSpPr>
        <p:spPr>
          <a:xfrm>
            <a:off x="1522411" y="929690"/>
            <a:ext cx="9144001" cy="14199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A" sz="6000" i="1" dirty="0"/>
              <a:t>QUESTIONS</a:t>
            </a:r>
            <a:r>
              <a:rPr lang="fr-CA" sz="6000" dirty="0"/>
              <a:t> ?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61611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522413" y="568896"/>
            <a:ext cx="9144001" cy="771872"/>
          </a:xfrm>
        </p:spPr>
        <p:txBody>
          <a:bodyPr rtlCol="0"/>
          <a:lstStyle/>
          <a:p>
            <a:pPr algn="ctr" rtl="0"/>
            <a:r>
              <a:rPr lang="fr-FR" dirty="0"/>
              <a:t>INTRODUCTION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3036331" y="1824250"/>
            <a:ext cx="7560840" cy="1235969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Dans le cadre des élections présidentielles américaines de 2016, une série de 12 débats républicains pris place entre les 17 candidats de ce parti, en date du 6 août 2015 au 10 mars 2016. </a:t>
            </a:r>
          </a:p>
          <a:p>
            <a:pPr marL="0" indent="0" algn="ctr" rtl="0">
              <a:buNone/>
            </a:pPr>
            <a:endParaRPr lang="fr-FR" sz="20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0887BE1-6C75-4372-A6AC-C01E84A87B40}"/>
              </a:ext>
            </a:extLst>
          </p:cNvPr>
          <p:cNvSpPr txBox="1"/>
          <p:nvPr/>
        </p:nvSpPr>
        <p:spPr>
          <a:xfrm>
            <a:off x="3113748" y="3320330"/>
            <a:ext cx="741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Calibri" panose="020F0502020204030204" pitchFamily="34" charset="0"/>
                <a:cs typeface="Arial" panose="020B0604020202020204" pitchFamily="34" charset="0"/>
              </a:rPr>
              <a:t>Très rapidement,</a:t>
            </a:r>
            <a:r>
              <a:rPr lang="fr-FR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le réseau social Twitter s’est enflammé puisque plusieurs milliers d’utilisateurs se sont exprimés sur le premier débat. </a:t>
            </a:r>
            <a:endParaRPr lang="fr-FR" sz="2000" dirty="0"/>
          </a:p>
        </p:txBody>
      </p:sp>
      <p:pic>
        <p:nvPicPr>
          <p:cNvPr id="8" name="Image 7" descr="Une image contenant sombre, lampe, ensemble&#10;&#10;Description générée automatiquement">
            <a:extLst>
              <a:ext uri="{FF2B5EF4-FFF2-40B4-BE49-F238E27FC236}">
                <a16:creationId xmlns:a16="http://schemas.microsoft.com/office/drawing/2014/main" id="{D0D34C19-A4EA-4DB3-B3A1-8E67B2A69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00" y="1722387"/>
            <a:ext cx="1286272" cy="113192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F1C1FE7-1954-4627-B8CF-A49F317858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05" y="3183725"/>
            <a:ext cx="1123886" cy="112388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DCC0F29-2276-4534-BA85-7ED76079FE94}"/>
              </a:ext>
            </a:extLst>
          </p:cNvPr>
          <p:cNvSpPr txBox="1"/>
          <p:nvPr/>
        </p:nvSpPr>
        <p:spPr>
          <a:xfrm>
            <a:off x="2335597" y="4782314"/>
            <a:ext cx="9438578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32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Quelles ont été les réactions ?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32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Est-il possible de discerner une tendance d’avis ?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DAF6A84-D841-449A-95CD-F01E0B4A9E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45" y="4724326"/>
            <a:ext cx="1283452" cy="1283452"/>
          </a:xfrm>
          <a:prstGeom prst="rect">
            <a:avLst/>
          </a:prstGeom>
        </p:spPr>
      </p:pic>
      <p:sp>
        <p:nvSpPr>
          <p:cNvPr id="9" name="Titre 2">
            <a:extLst>
              <a:ext uri="{FF2B5EF4-FFF2-40B4-BE49-F238E27FC236}">
                <a16:creationId xmlns:a16="http://schemas.microsoft.com/office/drawing/2014/main" id="{9B46043F-EE1F-41EB-AE23-C28E1537520C}"/>
              </a:ext>
            </a:extLst>
          </p:cNvPr>
          <p:cNvSpPr txBox="1">
            <a:spLocks/>
          </p:cNvSpPr>
          <p:nvPr/>
        </p:nvSpPr>
        <p:spPr>
          <a:xfrm>
            <a:off x="8199330" y="73243"/>
            <a:ext cx="4104456" cy="4158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latin typeface="Bahnschrift SemiBold SemiConden" panose="020B0502040204020203" pitchFamily="34" charset="0"/>
              </a:rPr>
              <a:t>ANALYSE DE SENTIMENT - TWITTER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522413" y="568896"/>
            <a:ext cx="9144001" cy="771872"/>
          </a:xfrm>
        </p:spPr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7AA13F0-1D3B-4474-8371-D65BEF0100D2}"/>
              </a:ext>
            </a:extLst>
          </p:cNvPr>
          <p:cNvSpPr txBox="1"/>
          <p:nvPr/>
        </p:nvSpPr>
        <p:spPr>
          <a:xfrm>
            <a:off x="2494012" y="1484784"/>
            <a:ext cx="6696744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CA" sz="2800" dirty="0"/>
              <a:t>Analyse exploratoire des données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CA" sz="2800" dirty="0"/>
              <a:t>Pré-traitement des données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CA" sz="2800" dirty="0"/>
              <a:t>Méthodologie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CA" sz="2800" dirty="0"/>
              <a:t>Analyse des résultats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CA" sz="2800" dirty="0"/>
              <a:t>Conclusion et recommandations</a:t>
            </a:r>
          </a:p>
        </p:txBody>
      </p:sp>
      <p:sp>
        <p:nvSpPr>
          <p:cNvPr id="4" name="Titre 2">
            <a:extLst>
              <a:ext uri="{FF2B5EF4-FFF2-40B4-BE49-F238E27FC236}">
                <a16:creationId xmlns:a16="http://schemas.microsoft.com/office/drawing/2014/main" id="{37D58893-FF44-4EF0-9527-9B9503D75FB9}"/>
              </a:ext>
            </a:extLst>
          </p:cNvPr>
          <p:cNvSpPr txBox="1">
            <a:spLocks/>
          </p:cNvSpPr>
          <p:nvPr/>
        </p:nvSpPr>
        <p:spPr>
          <a:xfrm>
            <a:off x="8199330" y="73243"/>
            <a:ext cx="4104456" cy="4158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latin typeface="Bahnschrift SemiBold SemiConden" panose="020B0502040204020203" pitchFamily="34" charset="0"/>
              </a:rPr>
              <a:t>ANALYSE DE SENTIMENT - TWITTER</a:t>
            </a:r>
          </a:p>
        </p:txBody>
      </p:sp>
    </p:spTree>
    <p:extLst>
      <p:ext uri="{BB962C8B-B14F-4D97-AF65-F5344CB8AC3E}">
        <p14:creationId xmlns:p14="http://schemas.microsoft.com/office/powerpoint/2010/main" val="314028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414019E-229A-40DD-91BE-AC0BBAD571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10526" y="2307975"/>
            <a:ext cx="4014446" cy="15962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A50FA30-C12C-4B10-B37B-76C22C94A28B}"/>
              </a:ext>
            </a:extLst>
          </p:cNvPr>
          <p:cNvSpPr/>
          <p:nvPr/>
        </p:nvSpPr>
        <p:spPr>
          <a:xfrm>
            <a:off x="693812" y="1516765"/>
            <a:ext cx="3780420" cy="1080120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b="1" dirty="0"/>
              <a:t>Analyse de sentiment</a:t>
            </a:r>
            <a:endParaRPr lang="fr-FR" sz="2800" b="1" dirty="0"/>
          </a:p>
          <a:p>
            <a:pPr algn="ctr"/>
            <a:r>
              <a:rPr lang="fr-CA" sz="2000" dirty="0"/>
              <a:t>13 871 observations</a:t>
            </a:r>
            <a:endParaRPr lang="fr-FR" sz="20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4C893BF-B30D-49CA-AF7A-5F886567DF0D}"/>
              </a:ext>
            </a:extLst>
          </p:cNvPr>
          <p:cNvSpPr/>
          <p:nvPr/>
        </p:nvSpPr>
        <p:spPr>
          <a:xfrm>
            <a:off x="981844" y="3399692"/>
            <a:ext cx="2592288" cy="526501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000" dirty="0"/>
              <a:t>2 variables</a:t>
            </a:r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 : coins arrondis 5">
                <a:extLst>
                  <a:ext uri="{FF2B5EF4-FFF2-40B4-BE49-F238E27FC236}">
                    <a16:creationId xmlns:a16="http://schemas.microsoft.com/office/drawing/2014/main" id="{D20CC0AA-686F-4231-AEF5-A1ADD2C4D3B7}"/>
                  </a:ext>
                </a:extLst>
              </p:cNvPr>
              <p:cNvSpPr/>
              <p:nvPr/>
            </p:nvSpPr>
            <p:spPr>
              <a:xfrm>
                <a:off x="4348219" y="2854503"/>
                <a:ext cx="2592288" cy="503206"/>
              </a:xfrm>
              <a:prstGeom prst="roundRect">
                <a:avLst/>
              </a:prstGeom>
              <a:solidFill>
                <a:srgbClr val="194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A" dirty="0"/>
                  <a:t>Prédicteur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CA" dirty="0"/>
                  <a:t> = </a:t>
                </a:r>
                <a:r>
                  <a:rPr lang="fr-CA" b="1" dirty="0"/>
                  <a:t>Tweet</a:t>
                </a:r>
                <a:r>
                  <a:rPr lang="fr-CA" dirty="0"/>
                  <a:t> </a:t>
                </a:r>
                <a:endParaRPr lang="fr-FR" dirty="0"/>
              </a:p>
            </p:txBody>
          </p:sp>
        </mc:Choice>
        <mc:Fallback xmlns="">
          <p:sp>
            <p:nvSpPr>
              <p:cNvPr id="6" name="Rectangle : coins arrondis 5">
                <a:extLst>
                  <a:ext uri="{FF2B5EF4-FFF2-40B4-BE49-F238E27FC236}">
                    <a16:creationId xmlns:a16="http://schemas.microsoft.com/office/drawing/2014/main" id="{D20CC0AA-686F-4231-AEF5-A1ADD2C4D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219" y="2854503"/>
                <a:ext cx="2592288" cy="503206"/>
              </a:xfrm>
              <a:prstGeom prst="roundRect">
                <a:avLst/>
              </a:prstGeom>
              <a:blipFill>
                <a:blip r:embed="rId4"/>
                <a:stretch>
                  <a:fillRect b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EC7D530C-F55A-4ADA-BC99-7D9CC565675E}"/>
                  </a:ext>
                </a:extLst>
              </p:cNvPr>
              <p:cNvSpPr/>
              <p:nvPr/>
            </p:nvSpPr>
            <p:spPr>
              <a:xfrm>
                <a:off x="4389260" y="3926193"/>
                <a:ext cx="2592288" cy="503206"/>
              </a:xfrm>
              <a:prstGeom prst="roundRect">
                <a:avLst/>
              </a:prstGeom>
              <a:solidFill>
                <a:srgbClr val="194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A" dirty="0"/>
                  <a:t>Cible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CA" dirty="0"/>
                  <a:t> = </a:t>
                </a:r>
                <a:r>
                  <a:rPr lang="fr-CA" b="1" dirty="0"/>
                  <a:t>Sentiment</a:t>
                </a:r>
                <a:r>
                  <a:rPr lang="fr-CA" dirty="0"/>
                  <a:t> </a:t>
                </a:r>
                <a:endParaRPr lang="fr-FR" dirty="0"/>
              </a:p>
            </p:txBody>
          </p:sp>
        </mc:Choice>
        <mc:Fallback xmlns=""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EC7D530C-F55A-4ADA-BC99-7D9CC5656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260" y="3926193"/>
                <a:ext cx="2592288" cy="503206"/>
              </a:xfrm>
              <a:prstGeom prst="round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2C9D5DB-A421-4C32-980B-DC64ED6F25F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574132" y="3106106"/>
            <a:ext cx="774087" cy="556837"/>
          </a:xfrm>
          <a:prstGeom prst="straightConnector1">
            <a:avLst/>
          </a:prstGeom>
          <a:ln w="38100">
            <a:solidFill>
              <a:srgbClr val="16314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1B51023-6694-4710-822C-241A0392E658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574132" y="3662943"/>
            <a:ext cx="815128" cy="514853"/>
          </a:xfrm>
          <a:prstGeom prst="straightConnector1">
            <a:avLst/>
          </a:prstGeom>
          <a:ln w="38100">
            <a:solidFill>
              <a:srgbClr val="16314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4A6D462A-AFC6-4D12-BF0C-D396C42F3860}"/>
                  </a:ext>
                </a:extLst>
              </p:cNvPr>
              <p:cNvSpPr/>
              <p:nvPr/>
            </p:nvSpPr>
            <p:spPr>
              <a:xfrm>
                <a:off x="836001" y="4781134"/>
                <a:ext cx="9144001" cy="1713285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CA" sz="2200" b="1" dirty="0"/>
                  <a:t>	   Apprentissage Supervisé</a:t>
                </a:r>
                <a:r>
                  <a:rPr lang="fr-CA" sz="2000" b="1" dirty="0"/>
                  <a:t> </a:t>
                </a:r>
                <a14:m>
                  <m:oMath xmlns:m="http://schemas.openxmlformats.org/officeDocument/2006/math">
                    <m:r>
                      <a:rPr lang="fr-CA" sz="2000" b="1" i="0" smtClean="0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fr-FR" sz="20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b="1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fr-FR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2000" b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fr-FR" sz="2000" b="1">
                                <a:latin typeface="Cambria Math" panose="02040503050406030204" pitchFamily="18" charset="0"/>
                              </a:rPr>
                              <m:t> ;</m:t>
                            </m:r>
                            <m:sSub>
                              <m:sSubPr>
                                <m:ctrlPr>
                                  <a:rPr lang="fr-F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fr-FR" sz="2000" b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fr-FR" sz="2000" b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fr-FR" sz="2000" b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000" b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000" b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sz="2000" b="1">
                            <a:latin typeface="Cambria Math" panose="02040503050406030204" pitchFamily="18" charset="0"/>
                          </a:rPr>
                          <m:t>=13871</m:t>
                        </m:r>
                      </m:sup>
                    </m:sSubSup>
                  </m:oMath>
                </a14:m>
                <a:endParaRPr lang="fr-CA" sz="2000" b="1" dirty="0"/>
              </a:p>
              <a:p>
                <a:pPr algn="ctr"/>
                <a:endParaRPr lang="fr-CA" sz="2000" b="1" dirty="0"/>
              </a:p>
              <a:p>
                <a:r>
                  <a:rPr lang="fr-CA" sz="2400" b="1" dirty="0"/>
                  <a:t>	   </a:t>
                </a:r>
                <a:r>
                  <a:rPr lang="fr-CA" sz="2200" b="1" dirty="0">
                    <a:sym typeface="Wingdings" panose="05000000000000000000" pitchFamily="2" charset="2"/>
                  </a:rPr>
                  <a:t>Prédicteur</a:t>
                </a:r>
                <a:r>
                  <a:rPr lang="fr-CA" sz="2200" b="1" dirty="0"/>
                  <a:t> court + langage informel</a:t>
                </a:r>
                <a:r>
                  <a:rPr lang="fr-CA" sz="2000" dirty="0"/>
                  <a:t> (Majuscules, </a:t>
                </a:r>
                <a:r>
                  <a:rPr lang="fr-CA" sz="2000" dirty="0" err="1"/>
                  <a:t>Emojis</a:t>
                </a:r>
                <a:r>
                  <a:rPr lang="fr-CA" sz="2000" dirty="0"/>
                  <a:t>, etc.)</a:t>
                </a:r>
                <a:endParaRPr lang="fr-FR" sz="2000" b="1" dirty="0"/>
              </a:p>
            </p:txBody>
          </p:sp>
        </mc:Choice>
        <mc:Fallback xmlns=""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4A6D462A-AFC6-4D12-BF0C-D396C42F38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01" y="4781134"/>
                <a:ext cx="9144001" cy="171328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igne Plus 15">
            <a:extLst>
              <a:ext uri="{FF2B5EF4-FFF2-40B4-BE49-F238E27FC236}">
                <a16:creationId xmlns:a16="http://schemas.microsoft.com/office/drawing/2014/main" id="{E892DFE5-A3C9-445F-93CB-50F6AA70A0F4}"/>
              </a:ext>
            </a:extLst>
          </p:cNvPr>
          <p:cNvSpPr/>
          <p:nvPr/>
        </p:nvSpPr>
        <p:spPr>
          <a:xfrm>
            <a:off x="1918457" y="2669415"/>
            <a:ext cx="648072" cy="61756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st égal à 18">
            <a:extLst>
              <a:ext uri="{FF2B5EF4-FFF2-40B4-BE49-F238E27FC236}">
                <a16:creationId xmlns:a16="http://schemas.microsoft.com/office/drawing/2014/main" id="{ABFEB354-E5D9-4E28-9042-D5061170F3DF}"/>
              </a:ext>
            </a:extLst>
          </p:cNvPr>
          <p:cNvSpPr/>
          <p:nvPr/>
        </p:nvSpPr>
        <p:spPr>
          <a:xfrm>
            <a:off x="1918457" y="4089785"/>
            <a:ext cx="648072" cy="52650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Titre 12">
            <a:extLst>
              <a:ext uri="{FF2B5EF4-FFF2-40B4-BE49-F238E27FC236}">
                <a16:creationId xmlns:a16="http://schemas.microsoft.com/office/drawing/2014/main" id="{2DFEFC5B-9BED-654A-81A0-8DD8ECC9B28F}"/>
              </a:ext>
            </a:extLst>
          </p:cNvPr>
          <p:cNvSpPr txBox="1">
            <a:spLocks/>
          </p:cNvSpPr>
          <p:nvPr/>
        </p:nvSpPr>
        <p:spPr>
          <a:xfrm>
            <a:off x="473748" y="363581"/>
            <a:ext cx="9144001" cy="771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fr-CA" dirty="0"/>
              <a:t>Analyse exploratoire des données</a:t>
            </a:r>
            <a:endParaRPr lang="fr-FR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82CA920-031E-4D14-80C5-47511644B4B0}"/>
              </a:ext>
            </a:extLst>
          </p:cNvPr>
          <p:cNvSpPr/>
          <p:nvPr/>
        </p:nvSpPr>
        <p:spPr>
          <a:xfrm>
            <a:off x="5408002" y="5218265"/>
            <a:ext cx="7187854" cy="1966895"/>
          </a:xfrm>
          <a:prstGeom prst="roundRect">
            <a:avLst/>
          </a:prstGeom>
          <a:noFill/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spcFirstLastPara="0" vert="horz" wrap="square" lIns="38100" tIns="25400" rIns="38100" bIns="25400" numCol="1" spcCol="1270" rtlCol="0" anchor="ctr" anchorCtr="0">
            <a:noAutofit/>
          </a:bodyPr>
          <a:lstStyle/>
          <a:p>
            <a:endParaRPr lang="fr-FR" sz="20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C5234A6-0575-4317-984B-3269B5F02BAC}"/>
              </a:ext>
            </a:extLst>
          </p:cNvPr>
          <p:cNvSpPr txBox="1"/>
          <p:nvPr/>
        </p:nvSpPr>
        <p:spPr>
          <a:xfrm>
            <a:off x="8167062" y="1966493"/>
            <a:ext cx="269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Variables utilisées</a:t>
            </a:r>
            <a:endParaRPr lang="fr-FR" i="1" dirty="0"/>
          </a:p>
        </p:txBody>
      </p:sp>
      <p:pic>
        <p:nvPicPr>
          <p:cNvPr id="27" name="Graphic 26" descr="Classroom with solid fill">
            <a:extLst>
              <a:ext uri="{FF2B5EF4-FFF2-40B4-BE49-F238E27FC236}">
                <a16:creationId xmlns:a16="http://schemas.microsoft.com/office/drawing/2014/main" id="{36B500BB-A4DA-6B4A-B11E-14EE00426E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0325" y="4884145"/>
            <a:ext cx="724508" cy="724508"/>
          </a:xfrm>
          <a:prstGeom prst="rect">
            <a:avLst/>
          </a:prstGeom>
        </p:spPr>
      </p:pic>
      <p:pic>
        <p:nvPicPr>
          <p:cNvPr id="36" name="Graphic 35" descr="Head with gears with solid fill">
            <a:extLst>
              <a:ext uri="{FF2B5EF4-FFF2-40B4-BE49-F238E27FC236}">
                <a16:creationId xmlns:a16="http://schemas.microsoft.com/office/drawing/2014/main" id="{128B061A-886A-404B-9DA7-228F0CA645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5198" y="5711663"/>
            <a:ext cx="724508" cy="724508"/>
          </a:xfrm>
          <a:prstGeom prst="rect">
            <a:avLst/>
          </a:prstGeom>
        </p:spPr>
      </p:pic>
      <p:sp>
        <p:nvSpPr>
          <p:cNvPr id="17" name="Titre 2">
            <a:extLst>
              <a:ext uri="{FF2B5EF4-FFF2-40B4-BE49-F238E27FC236}">
                <a16:creationId xmlns:a16="http://schemas.microsoft.com/office/drawing/2014/main" id="{8F898023-2A65-4ED5-B104-5CCF7389CC40}"/>
              </a:ext>
            </a:extLst>
          </p:cNvPr>
          <p:cNvSpPr txBox="1">
            <a:spLocks/>
          </p:cNvSpPr>
          <p:nvPr/>
        </p:nvSpPr>
        <p:spPr>
          <a:xfrm>
            <a:off x="8199330" y="73243"/>
            <a:ext cx="4104456" cy="4158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latin typeface="Bahnschrift SemiBold SemiConden" panose="020B0502040204020203" pitchFamily="34" charset="0"/>
              </a:rPr>
              <a:t>ANALYSE DE SENTIMENT - TWITTER</a:t>
            </a:r>
          </a:p>
        </p:txBody>
      </p:sp>
    </p:spTree>
    <p:extLst>
      <p:ext uri="{BB962C8B-B14F-4D97-AF65-F5344CB8AC3E}">
        <p14:creationId xmlns:p14="http://schemas.microsoft.com/office/powerpoint/2010/main" val="118662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C72ABAA-23D3-466B-B98F-F574375C05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301" y="2492896"/>
            <a:ext cx="1440160" cy="1262390"/>
          </a:xfrm>
          <a:prstGeom prst="rect">
            <a:avLst/>
          </a:prstGeom>
        </p:spPr>
      </p:pic>
      <p:sp>
        <p:nvSpPr>
          <p:cNvPr id="9" name="Titre 12">
            <a:extLst>
              <a:ext uri="{FF2B5EF4-FFF2-40B4-BE49-F238E27FC236}">
                <a16:creationId xmlns:a16="http://schemas.microsoft.com/office/drawing/2014/main" id="{2219873D-3753-2647-9DFE-5E7663F697A5}"/>
              </a:ext>
            </a:extLst>
          </p:cNvPr>
          <p:cNvSpPr txBox="1">
            <a:spLocks/>
          </p:cNvSpPr>
          <p:nvPr/>
        </p:nvSpPr>
        <p:spPr>
          <a:xfrm>
            <a:off x="473748" y="363581"/>
            <a:ext cx="9144001" cy="771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fr-CA" dirty="0"/>
              <a:t>Analyse exploratoire des données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0D9D1E6-C21F-4DC1-8285-2525A1694650}"/>
              </a:ext>
            </a:extLst>
          </p:cNvPr>
          <p:cNvSpPr/>
          <p:nvPr/>
        </p:nvSpPr>
        <p:spPr>
          <a:xfrm>
            <a:off x="1343616" y="5514812"/>
            <a:ext cx="3528392" cy="670517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Choix meilleur modèle</a:t>
            </a:r>
            <a:endParaRPr lang="fr-F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342C57D1-B5BA-4AB6-9051-1441DE9C2113}"/>
                  </a:ext>
                </a:extLst>
              </p:cNvPr>
              <p:cNvSpPr/>
              <p:nvPr/>
            </p:nvSpPr>
            <p:spPr>
              <a:xfrm>
                <a:off x="6370062" y="5157192"/>
                <a:ext cx="4433040" cy="1395198"/>
              </a:xfrm>
              <a:prstGeom prst="roundRect">
                <a:avLst/>
              </a:prstGeom>
              <a:solidFill>
                <a:srgbClr val="194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CA" dirty="0"/>
                  <a:t>Indicateur de performance = </a:t>
                </a:r>
                <a:r>
                  <a:rPr lang="fr-CA" sz="2000" b="1" dirty="0"/>
                  <a:t>F1-score</a:t>
                </a:r>
              </a:p>
              <a:p>
                <a:pPr algn="ctr"/>
                <a:endParaRPr lang="fr-CA" sz="2000" b="1" dirty="0"/>
              </a:p>
              <a:p>
                <a:pPr algn="ctr"/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𝐹</m:t>
                    </m:r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1=</m:t>
                    </m:r>
                    <m:f>
                      <m:fPr>
                        <m:ctrlPr>
                          <a:rPr lang="fr-FR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2∗</m:t>
                        </m:r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𝑅𝑒𝑐𝑎𝑙𝑙</m:t>
                        </m:r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∗</m:t>
                        </m:r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𝑃𝑟𝑒𝑐𝑖𝑠𝑖𝑜𝑛</m:t>
                        </m:r>
                      </m:num>
                      <m:den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𝑅𝑒𝑐𝑎𝑙𝑙</m:t>
                        </m:r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𝑃𝑟𝑒𝑐𝑖𝑠𝑖𝑜𝑛</m:t>
                        </m:r>
                      </m:den>
                    </m:f>
                  </m:oMath>
                </a14:m>
                <a:endParaRPr lang="fr-FR" b="1" dirty="0"/>
              </a:p>
            </p:txBody>
          </p:sp>
        </mc:Choice>
        <mc:Fallback xmlns=""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342C57D1-B5BA-4AB6-9051-1441DE9C21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062" y="5157192"/>
                <a:ext cx="4433040" cy="139519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56977D9-A37D-4DF7-8A8B-C44ADA3B550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872008" y="5850071"/>
            <a:ext cx="1498054" cy="4720"/>
          </a:xfrm>
          <a:prstGeom prst="straightConnector1">
            <a:avLst/>
          </a:prstGeom>
          <a:ln w="38100">
            <a:solidFill>
              <a:srgbClr val="16314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864667A-4D2A-426A-8CFB-295CA9ED8F95}"/>
              </a:ext>
            </a:extLst>
          </p:cNvPr>
          <p:cNvSpPr/>
          <p:nvPr/>
        </p:nvSpPr>
        <p:spPr>
          <a:xfrm>
            <a:off x="4006180" y="1286950"/>
            <a:ext cx="3809967" cy="582609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spcFirstLastPara="0" vert="horz" wrap="square" lIns="38100" tIns="25400" rIns="38100" bIns="25400" numCol="1" spcCol="1270" rtlCol="0" anchor="ctr" anchorCtr="0">
            <a:noAutofit/>
          </a:bodyPr>
          <a:lstStyle/>
          <a:p>
            <a:pPr algn="ctr"/>
            <a:r>
              <a:rPr lang="fr-CA" sz="2000" dirty="0"/>
              <a:t>Variable réponse </a:t>
            </a:r>
            <a:r>
              <a:rPr lang="fr-CA" sz="2400" b="1" u="sng" dirty="0"/>
              <a:t>débalancée</a:t>
            </a:r>
            <a:endParaRPr lang="fr-FR" sz="2000" b="1" u="sng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07E1235-D0D8-4E9D-B39E-C733A35625DA}"/>
              </a:ext>
            </a:extLst>
          </p:cNvPr>
          <p:cNvSpPr txBox="1"/>
          <p:nvPr/>
        </p:nvSpPr>
        <p:spPr>
          <a:xfrm>
            <a:off x="3221629" y="4581128"/>
            <a:ext cx="537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Diagramme circulaire de la variable Sentiment</a:t>
            </a:r>
            <a:endParaRPr lang="fr-FR" i="1" dirty="0"/>
          </a:p>
        </p:txBody>
      </p:sp>
      <p:graphicFrame>
        <p:nvGraphicFramePr>
          <p:cNvPr id="11" name="Graphique 10">
            <a:extLst>
              <a:ext uri="{FF2B5EF4-FFF2-40B4-BE49-F238E27FC236}">
                <a16:creationId xmlns:a16="http://schemas.microsoft.com/office/drawing/2014/main" id="{B871732B-A79B-47D2-B3E8-B8BE47CD6B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8726804"/>
              </p:ext>
            </p:extLst>
          </p:nvPr>
        </p:nvGraphicFramePr>
        <p:xfrm>
          <a:off x="3627330" y="206229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itre 2">
            <a:extLst>
              <a:ext uri="{FF2B5EF4-FFF2-40B4-BE49-F238E27FC236}">
                <a16:creationId xmlns:a16="http://schemas.microsoft.com/office/drawing/2014/main" id="{641F3E89-EA60-4A74-8013-1C25EA641A8F}"/>
              </a:ext>
            </a:extLst>
          </p:cNvPr>
          <p:cNvSpPr txBox="1">
            <a:spLocks/>
          </p:cNvSpPr>
          <p:nvPr/>
        </p:nvSpPr>
        <p:spPr>
          <a:xfrm>
            <a:off x="8199330" y="73243"/>
            <a:ext cx="4104456" cy="4158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latin typeface="Bahnschrift SemiBold SemiConden" panose="020B0502040204020203" pitchFamily="34" charset="0"/>
              </a:rPr>
              <a:t>ANALYSE DE SENTIMENT - TWITTER</a:t>
            </a:r>
          </a:p>
        </p:txBody>
      </p:sp>
    </p:spTree>
    <p:extLst>
      <p:ext uri="{BB962C8B-B14F-4D97-AF65-F5344CB8AC3E}">
        <p14:creationId xmlns:p14="http://schemas.microsoft.com/office/powerpoint/2010/main" val="411350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Espace réservé du contenu 2" descr="Flux interactif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010345"/>
              </p:ext>
            </p:extLst>
          </p:nvPr>
        </p:nvGraphicFramePr>
        <p:xfrm>
          <a:off x="1125860" y="1802903"/>
          <a:ext cx="7740351" cy="3252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4F8975A-6B16-4B85-829C-A2BA0FF0E1C5}"/>
              </a:ext>
            </a:extLst>
          </p:cNvPr>
          <p:cNvSpPr/>
          <p:nvPr/>
        </p:nvSpPr>
        <p:spPr>
          <a:xfrm>
            <a:off x="1502071" y="1641749"/>
            <a:ext cx="2592288" cy="526501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b="1" dirty="0"/>
              <a:t>Variable « Text »</a:t>
            </a:r>
            <a:endParaRPr lang="fr-FR" sz="24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C82CB7F-1E9E-41AF-B786-A9A41308D127}"/>
              </a:ext>
            </a:extLst>
          </p:cNvPr>
          <p:cNvPicPr/>
          <p:nvPr/>
        </p:nvPicPr>
        <p:blipFill rotWithShape="1">
          <a:blip r:embed="rId8"/>
          <a:srcRect b="20495"/>
          <a:stretch/>
        </p:blipFill>
        <p:spPr bwMode="auto">
          <a:xfrm>
            <a:off x="333772" y="5301208"/>
            <a:ext cx="4778779" cy="9486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073EEB5-6489-46BB-8D45-AEBBAE07D66E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6958510" y="5301208"/>
            <a:ext cx="4666019" cy="9486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1AE850B-464D-4E19-8A34-97A68A0EB8B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112551" y="5775538"/>
            <a:ext cx="18459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4D75DE5-E2B9-4AD2-996B-159A69645846}"/>
              </a:ext>
            </a:extLst>
          </p:cNvPr>
          <p:cNvSpPr/>
          <p:nvPr/>
        </p:nvSpPr>
        <p:spPr>
          <a:xfrm>
            <a:off x="9622804" y="3127334"/>
            <a:ext cx="2355052" cy="57454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spcFirstLastPara="0" vert="horz" wrap="square" lIns="38100" tIns="25400" rIns="38100" bIns="25400" numCol="1" spcCol="1270" rtlCol="0" anchor="ctr" anchorCtr="0">
            <a:noAutofit/>
          </a:bodyPr>
          <a:lstStyle/>
          <a:p>
            <a:pPr algn="ctr"/>
            <a:r>
              <a:rPr lang="fr-CA" sz="2000" dirty="0"/>
              <a:t> TF-IDF Vectorizer</a:t>
            </a:r>
            <a:endParaRPr lang="fr-FR" sz="2000" dirty="0"/>
          </a:p>
        </p:txBody>
      </p:sp>
      <p:sp>
        <p:nvSpPr>
          <p:cNvPr id="12" name="Signe Plus 11">
            <a:extLst>
              <a:ext uri="{FF2B5EF4-FFF2-40B4-BE49-F238E27FC236}">
                <a16:creationId xmlns:a16="http://schemas.microsoft.com/office/drawing/2014/main" id="{F1C60BF2-E91D-42FB-A59B-F2C96175213C}"/>
              </a:ext>
            </a:extLst>
          </p:cNvPr>
          <p:cNvSpPr/>
          <p:nvPr/>
        </p:nvSpPr>
        <p:spPr>
          <a:xfrm>
            <a:off x="8830716" y="3105827"/>
            <a:ext cx="648072" cy="617563"/>
          </a:xfrm>
          <a:prstGeom prst="mathPlus">
            <a:avLst/>
          </a:prstGeom>
          <a:solidFill>
            <a:schemeClr val="tx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spcFirstLastPara="0" vert="horz" wrap="square" lIns="38100" tIns="25400" rIns="38100" bIns="25400" numCol="1" spcCol="1270" rtlCol="0" anchor="ctr" anchorCtr="0">
            <a:noAutofit/>
          </a:bodyPr>
          <a:lstStyle/>
          <a:p>
            <a:pPr algn="ctr"/>
            <a:endParaRPr lang="fr-FR" sz="2000">
              <a:solidFill>
                <a:schemeClr val="tx1"/>
              </a:solidFill>
            </a:endParaRP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C165B5FA-99FA-E448-B0E1-91269AA824CF}"/>
              </a:ext>
            </a:extLst>
          </p:cNvPr>
          <p:cNvSpPr txBox="1">
            <a:spLocks/>
          </p:cNvSpPr>
          <p:nvPr/>
        </p:nvSpPr>
        <p:spPr>
          <a:xfrm>
            <a:off x="473748" y="363581"/>
            <a:ext cx="9144001" cy="771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 startAt="2"/>
            </a:pPr>
            <a:r>
              <a:rPr lang="fr-CA" dirty="0"/>
              <a:t>Pré-traitement des données</a:t>
            </a:r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8B356E0-3829-4477-A6C2-FF72DB4238E9}"/>
              </a:ext>
            </a:extLst>
          </p:cNvPr>
          <p:cNvSpPr/>
          <p:nvPr/>
        </p:nvSpPr>
        <p:spPr>
          <a:xfrm>
            <a:off x="9804385" y="2344425"/>
            <a:ext cx="1209719" cy="473968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i="1" dirty="0">
                <a:solidFill>
                  <a:schemeClr val="bg1"/>
                </a:solidFill>
              </a:rPr>
              <a:t>Terme Frequency</a:t>
            </a:r>
            <a:endParaRPr lang="fr-FR" sz="1400" i="1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CA7D3DD-1AAE-4D93-BB21-4182FAD27E0C}"/>
              </a:ext>
            </a:extLst>
          </p:cNvPr>
          <p:cNvSpPr/>
          <p:nvPr/>
        </p:nvSpPr>
        <p:spPr>
          <a:xfrm>
            <a:off x="10200471" y="4008099"/>
            <a:ext cx="1724988" cy="621123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400" i="1" dirty="0">
                <a:solidFill>
                  <a:schemeClr val="bg1"/>
                </a:solidFill>
              </a:rPr>
              <a:t>Inverse Document Frequency</a:t>
            </a:r>
            <a:endParaRPr lang="fr-FR" sz="1400" i="1" dirty="0">
              <a:solidFill>
                <a:schemeClr val="bg1"/>
              </a:solidFill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D147918-599B-47B7-A026-BC39C76B31B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0126860" y="2818393"/>
            <a:ext cx="282385" cy="411060"/>
          </a:xfrm>
          <a:prstGeom prst="straightConnector1">
            <a:avLst/>
          </a:prstGeom>
          <a:ln w="28575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5BB2D8A-D826-4193-909B-E2C5C14C6391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10414892" y="3538394"/>
            <a:ext cx="648073" cy="469705"/>
          </a:xfrm>
          <a:prstGeom prst="straightConnector1">
            <a:avLst/>
          </a:prstGeom>
          <a:ln w="28575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re 2">
            <a:extLst>
              <a:ext uri="{FF2B5EF4-FFF2-40B4-BE49-F238E27FC236}">
                <a16:creationId xmlns:a16="http://schemas.microsoft.com/office/drawing/2014/main" id="{24A53350-2049-461A-9A0E-7C055C5365AA}"/>
              </a:ext>
            </a:extLst>
          </p:cNvPr>
          <p:cNvSpPr txBox="1">
            <a:spLocks/>
          </p:cNvSpPr>
          <p:nvPr/>
        </p:nvSpPr>
        <p:spPr>
          <a:xfrm>
            <a:off x="8199330" y="73243"/>
            <a:ext cx="4104456" cy="4158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latin typeface="Bahnschrift SemiBold SemiConden" panose="020B0502040204020203" pitchFamily="34" charset="0"/>
              </a:rPr>
              <a:t>ANALYSE DE SENTIMENT - TWITTER</a:t>
            </a:r>
          </a:p>
        </p:txBody>
      </p:sp>
    </p:spTree>
    <p:extLst>
      <p:ext uri="{BB962C8B-B14F-4D97-AF65-F5344CB8AC3E}">
        <p14:creationId xmlns:p14="http://schemas.microsoft.com/office/powerpoint/2010/main" val="202683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F6BD0F6-CA0A-4409-A999-7C204623901A}"/>
              </a:ext>
            </a:extLst>
          </p:cNvPr>
          <p:cNvSpPr/>
          <p:nvPr/>
        </p:nvSpPr>
        <p:spPr>
          <a:xfrm>
            <a:off x="981844" y="1844824"/>
            <a:ext cx="3888432" cy="670517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 Naïve Bayes Multinomial</a:t>
            </a:r>
            <a:endParaRPr lang="fr-FR" sz="240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06AD8EC-6B60-477A-A4C2-4E3516F387D4}"/>
              </a:ext>
            </a:extLst>
          </p:cNvPr>
          <p:cNvSpPr/>
          <p:nvPr/>
        </p:nvSpPr>
        <p:spPr>
          <a:xfrm>
            <a:off x="981844" y="4541482"/>
            <a:ext cx="3888432" cy="670517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SVC linéaire</a:t>
            </a:r>
            <a:endParaRPr lang="fr-FR" sz="2400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466FFA6-E84A-41C2-BFC6-ABEE40A77BF2}"/>
              </a:ext>
            </a:extLst>
          </p:cNvPr>
          <p:cNvSpPr/>
          <p:nvPr/>
        </p:nvSpPr>
        <p:spPr>
          <a:xfrm>
            <a:off x="981844" y="3642596"/>
            <a:ext cx="3888432" cy="670517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K-NN</a:t>
            </a:r>
            <a:endParaRPr lang="fr-FR" sz="2400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BD67B9D-D5DB-4243-A1AA-546BEA0BF1A0}"/>
              </a:ext>
            </a:extLst>
          </p:cNvPr>
          <p:cNvSpPr/>
          <p:nvPr/>
        </p:nvSpPr>
        <p:spPr>
          <a:xfrm>
            <a:off x="981844" y="5440368"/>
            <a:ext cx="3888432" cy="670517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Forêt aléatoire</a:t>
            </a:r>
            <a:endParaRPr lang="fr-FR" sz="2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4EAB573-C59D-4353-8B6E-E95AB3EC318B}"/>
              </a:ext>
            </a:extLst>
          </p:cNvPr>
          <p:cNvSpPr/>
          <p:nvPr/>
        </p:nvSpPr>
        <p:spPr>
          <a:xfrm>
            <a:off x="981844" y="2743710"/>
            <a:ext cx="3888432" cy="670517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Régression Logistique</a:t>
            </a:r>
            <a:endParaRPr lang="fr-FR" sz="2400" dirty="0"/>
          </a:p>
        </p:txBody>
      </p:sp>
      <p:sp>
        <p:nvSpPr>
          <p:cNvPr id="2" name="Accolade fermante 1">
            <a:extLst>
              <a:ext uri="{FF2B5EF4-FFF2-40B4-BE49-F238E27FC236}">
                <a16:creationId xmlns:a16="http://schemas.microsoft.com/office/drawing/2014/main" id="{AA75C98E-28F4-4916-A3E2-F7EEC29240B7}"/>
              </a:ext>
            </a:extLst>
          </p:cNvPr>
          <p:cNvSpPr/>
          <p:nvPr/>
        </p:nvSpPr>
        <p:spPr>
          <a:xfrm>
            <a:off x="5302324" y="1916832"/>
            <a:ext cx="936104" cy="4194053"/>
          </a:xfrm>
          <a:prstGeom prst="rightBrace">
            <a:avLst>
              <a:gd name="adj1" fmla="val 8333"/>
              <a:gd name="adj2" fmla="val 30314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4D8808F-C2F9-43ED-A01A-8E481FD12DDA}"/>
              </a:ext>
            </a:extLst>
          </p:cNvPr>
          <p:cNvSpPr/>
          <p:nvPr/>
        </p:nvSpPr>
        <p:spPr>
          <a:xfrm>
            <a:off x="6454452" y="2728706"/>
            <a:ext cx="2645174" cy="974537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Choix meilleur modèle</a:t>
            </a:r>
            <a:endParaRPr lang="fr-FR" sz="2400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3CC0E44-7901-4A6A-AFCB-980DECDECA59}"/>
              </a:ext>
            </a:extLst>
          </p:cNvPr>
          <p:cNvSpPr/>
          <p:nvPr/>
        </p:nvSpPr>
        <p:spPr>
          <a:xfrm>
            <a:off x="8187975" y="4054213"/>
            <a:ext cx="2808312" cy="974537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Suréchantillonnage aléatoire</a:t>
            </a:r>
            <a:endParaRPr lang="fr-FR" sz="2400" dirty="0"/>
          </a:p>
        </p:txBody>
      </p:sp>
      <p:sp>
        <p:nvSpPr>
          <p:cNvPr id="15" name="Signe Plus 14">
            <a:extLst>
              <a:ext uri="{FF2B5EF4-FFF2-40B4-BE49-F238E27FC236}">
                <a16:creationId xmlns:a16="http://schemas.microsoft.com/office/drawing/2014/main" id="{224F70C2-439C-42EF-B451-A723836323C7}"/>
              </a:ext>
            </a:extLst>
          </p:cNvPr>
          <p:cNvSpPr/>
          <p:nvPr/>
        </p:nvSpPr>
        <p:spPr>
          <a:xfrm>
            <a:off x="7251871" y="4232699"/>
            <a:ext cx="648072" cy="617563"/>
          </a:xfrm>
          <a:prstGeom prst="mathPlus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chemeClr val="lt1"/>
              </a:solidFill>
            </a:endParaRPr>
          </a:p>
        </p:txBody>
      </p:sp>
      <p:sp>
        <p:nvSpPr>
          <p:cNvPr id="16" name="Titre 12">
            <a:extLst>
              <a:ext uri="{FF2B5EF4-FFF2-40B4-BE49-F238E27FC236}">
                <a16:creationId xmlns:a16="http://schemas.microsoft.com/office/drawing/2014/main" id="{D990868F-6F87-CE49-BB03-8BAEC30B9DD2}"/>
              </a:ext>
            </a:extLst>
          </p:cNvPr>
          <p:cNvSpPr txBox="1">
            <a:spLocks/>
          </p:cNvSpPr>
          <p:nvPr/>
        </p:nvSpPr>
        <p:spPr>
          <a:xfrm>
            <a:off x="473748" y="363581"/>
            <a:ext cx="9144001" cy="771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 startAt="3"/>
            </a:pPr>
            <a:r>
              <a:rPr lang="fr-CA" dirty="0"/>
              <a:t>Méthodologie</a:t>
            </a:r>
            <a:endParaRPr lang="fr-FR" dirty="0"/>
          </a:p>
        </p:txBody>
      </p:sp>
      <p:sp>
        <p:nvSpPr>
          <p:cNvPr id="13" name="Titre 2">
            <a:extLst>
              <a:ext uri="{FF2B5EF4-FFF2-40B4-BE49-F238E27FC236}">
                <a16:creationId xmlns:a16="http://schemas.microsoft.com/office/drawing/2014/main" id="{0E0CAC18-E70A-49F8-A536-F5B5F3816CA5}"/>
              </a:ext>
            </a:extLst>
          </p:cNvPr>
          <p:cNvSpPr txBox="1">
            <a:spLocks/>
          </p:cNvSpPr>
          <p:nvPr/>
        </p:nvSpPr>
        <p:spPr>
          <a:xfrm>
            <a:off x="8199330" y="73243"/>
            <a:ext cx="4104456" cy="4158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latin typeface="Bahnschrift SemiBold SemiConden" panose="020B0502040204020203" pitchFamily="34" charset="0"/>
              </a:rPr>
              <a:t>ANALYSE DE SENTIMENT - TWITTER</a:t>
            </a:r>
          </a:p>
        </p:txBody>
      </p:sp>
    </p:spTree>
    <p:extLst>
      <p:ext uri="{BB962C8B-B14F-4D97-AF65-F5344CB8AC3E}">
        <p14:creationId xmlns:p14="http://schemas.microsoft.com/office/powerpoint/2010/main" val="144696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ADDE1277-32C6-40E6-833C-93F13CBCB623}"/>
              </a:ext>
            </a:extLst>
          </p:cNvPr>
          <p:cNvSpPr/>
          <p:nvPr/>
        </p:nvSpPr>
        <p:spPr>
          <a:xfrm>
            <a:off x="3862164" y="1556792"/>
            <a:ext cx="3888432" cy="670517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Naïve Bayes Multinomial</a:t>
            </a:r>
            <a:endParaRPr lang="fr-FR" sz="2400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A09EC19-D483-476B-B847-B124E238906A}"/>
              </a:ext>
            </a:extLst>
          </p:cNvPr>
          <p:cNvSpPr/>
          <p:nvPr/>
        </p:nvSpPr>
        <p:spPr>
          <a:xfrm>
            <a:off x="4963885" y="4350313"/>
            <a:ext cx="1684988" cy="670517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SVC</a:t>
            </a:r>
            <a:endParaRPr lang="fr-FR" sz="2400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3BA9E13-33B3-4A60-A3B9-A02E5585449D}"/>
              </a:ext>
            </a:extLst>
          </p:cNvPr>
          <p:cNvSpPr/>
          <p:nvPr/>
        </p:nvSpPr>
        <p:spPr>
          <a:xfrm>
            <a:off x="5035303" y="3422916"/>
            <a:ext cx="1542153" cy="670517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K-NN</a:t>
            </a:r>
            <a:endParaRPr lang="fr-FR" sz="2400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B72F509B-5E66-442D-99F8-A5C1AD51F7FD}"/>
              </a:ext>
            </a:extLst>
          </p:cNvPr>
          <p:cNvSpPr/>
          <p:nvPr/>
        </p:nvSpPr>
        <p:spPr>
          <a:xfrm>
            <a:off x="3895739" y="5277710"/>
            <a:ext cx="3888432" cy="670517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Forêt aléatoire</a:t>
            </a:r>
            <a:endParaRPr lang="fr-FR" sz="2400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45F3D790-0B88-4A64-88B2-AA8532354EB6}"/>
              </a:ext>
            </a:extLst>
          </p:cNvPr>
          <p:cNvSpPr/>
          <p:nvPr/>
        </p:nvSpPr>
        <p:spPr>
          <a:xfrm>
            <a:off x="3862164" y="2488721"/>
            <a:ext cx="3888432" cy="670517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Régression Logistique</a:t>
            </a:r>
            <a:endParaRPr lang="fr-FR" sz="2400" dirty="0"/>
          </a:p>
        </p:txBody>
      </p:sp>
      <p:sp>
        <p:nvSpPr>
          <p:cNvPr id="36" name="Titre 12">
            <a:extLst>
              <a:ext uri="{FF2B5EF4-FFF2-40B4-BE49-F238E27FC236}">
                <a16:creationId xmlns:a16="http://schemas.microsoft.com/office/drawing/2014/main" id="{A715E342-3180-4B6F-B321-DE74849A9EE1}"/>
              </a:ext>
            </a:extLst>
          </p:cNvPr>
          <p:cNvSpPr txBox="1">
            <a:spLocks/>
          </p:cNvSpPr>
          <p:nvPr/>
        </p:nvSpPr>
        <p:spPr>
          <a:xfrm>
            <a:off x="473748" y="363581"/>
            <a:ext cx="9144001" cy="771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 startAt="3"/>
            </a:pPr>
            <a:r>
              <a:rPr lang="fr-CA" dirty="0"/>
              <a:t>Méthodologie</a:t>
            </a:r>
            <a:endParaRPr lang="fr-FR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3B9238B-F47D-4DD2-B4E5-B027B4EB6E15}"/>
              </a:ext>
            </a:extLst>
          </p:cNvPr>
          <p:cNvSpPr/>
          <p:nvPr/>
        </p:nvSpPr>
        <p:spPr>
          <a:xfrm>
            <a:off x="737097" y="2488721"/>
            <a:ext cx="1756915" cy="670517"/>
          </a:xfrm>
          <a:prstGeom prst="ellipse">
            <a:avLst/>
          </a:prstGeom>
          <a:solidFill>
            <a:srgbClr val="13531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Rapide</a:t>
            </a:r>
            <a:endParaRPr lang="fr-FR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1C026ABF-E451-4DB4-90CD-D532B89D16DB}"/>
              </a:ext>
            </a:extLst>
          </p:cNvPr>
          <p:cNvCxnSpPr>
            <a:cxnSpLocks/>
            <a:stCxn id="19" idx="6"/>
            <a:endCxn id="22" idx="1"/>
          </p:cNvCxnSpPr>
          <p:nvPr/>
        </p:nvCxnSpPr>
        <p:spPr>
          <a:xfrm flipV="1">
            <a:off x="2494012" y="1892051"/>
            <a:ext cx="1368152" cy="931929"/>
          </a:xfrm>
          <a:prstGeom prst="straightConnector1">
            <a:avLst/>
          </a:prstGeom>
          <a:ln w="19050">
            <a:solidFill>
              <a:srgbClr val="135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F31CB35-1C7A-4EDC-83D8-1D17FB9EA0E8}"/>
              </a:ext>
            </a:extLst>
          </p:cNvPr>
          <p:cNvCxnSpPr>
            <a:cxnSpLocks/>
            <a:stCxn id="19" idx="6"/>
            <a:endCxn id="26" idx="1"/>
          </p:cNvCxnSpPr>
          <p:nvPr/>
        </p:nvCxnSpPr>
        <p:spPr>
          <a:xfrm>
            <a:off x="2494012" y="2823980"/>
            <a:ext cx="1368152" cy="0"/>
          </a:xfrm>
          <a:prstGeom prst="straightConnector1">
            <a:avLst/>
          </a:prstGeom>
          <a:ln w="19050">
            <a:solidFill>
              <a:srgbClr val="135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AF926468-5B5A-4233-B8B7-7F1B49D7E9E0}"/>
              </a:ext>
            </a:extLst>
          </p:cNvPr>
          <p:cNvCxnSpPr>
            <a:cxnSpLocks/>
            <a:stCxn id="19" idx="6"/>
            <a:endCxn id="24" idx="1"/>
          </p:cNvCxnSpPr>
          <p:nvPr/>
        </p:nvCxnSpPr>
        <p:spPr>
          <a:xfrm>
            <a:off x="2494012" y="2823980"/>
            <a:ext cx="2541291" cy="934195"/>
          </a:xfrm>
          <a:prstGeom prst="straightConnector1">
            <a:avLst/>
          </a:prstGeom>
          <a:ln w="19050">
            <a:solidFill>
              <a:srgbClr val="135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4ABBC8C5-9E5F-4C0B-B667-D4541977524E}"/>
              </a:ext>
            </a:extLst>
          </p:cNvPr>
          <p:cNvCxnSpPr>
            <a:cxnSpLocks/>
            <a:stCxn id="19" idx="6"/>
            <a:endCxn id="23" idx="1"/>
          </p:cNvCxnSpPr>
          <p:nvPr/>
        </p:nvCxnSpPr>
        <p:spPr>
          <a:xfrm>
            <a:off x="2494012" y="2823980"/>
            <a:ext cx="2469873" cy="1861592"/>
          </a:xfrm>
          <a:prstGeom prst="straightConnector1">
            <a:avLst/>
          </a:prstGeom>
          <a:ln w="19050">
            <a:solidFill>
              <a:srgbClr val="135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>
            <a:extLst>
              <a:ext uri="{FF2B5EF4-FFF2-40B4-BE49-F238E27FC236}">
                <a16:creationId xmlns:a16="http://schemas.microsoft.com/office/drawing/2014/main" id="{C9A6942B-3411-4D58-A33D-EBAE66115189}"/>
              </a:ext>
            </a:extLst>
          </p:cNvPr>
          <p:cNvSpPr/>
          <p:nvPr/>
        </p:nvSpPr>
        <p:spPr>
          <a:xfrm>
            <a:off x="477789" y="4299637"/>
            <a:ext cx="2664295" cy="771872"/>
          </a:xfrm>
          <a:prstGeom prst="ellipse">
            <a:avLst/>
          </a:prstGeom>
          <a:solidFill>
            <a:srgbClr val="13531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Dataset de grande dimension </a:t>
            </a:r>
            <a:endParaRPr lang="fr-FR" dirty="0"/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24E6CBEA-512D-421E-A8DF-D139E233DB82}"/>
              </a:ext>
            </a:extLst>
          </p:cNvPr>
          <p:cNvCxnSpPr>
            <a:cxnSpLocks/>
            <a:stCxn id="35" idx="6"/>
            <a:endCxn id="23" idx="1"/>
          </p:cNvCxnSpPr>
          <p:nvPr/>
        </p:nvCxnSpPr>
        <p:spPr>
          <a:xfrm flipV="1">
            <a:off x="3142084" y="4685572"/>
            <a:ext cx="1821801" cy="1"/>
          </a:xfrm>
          <a:prstGeom prst="straightConnector1">
            <a:avLst/>
          </a:prstGeom>
          <a:ln w="19050">
            <a:solidFill>
              <a:srgbClr val="135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lipse 51">
            <a:extLst>
              <a:ext uri="{FF2B5EF4-FFF2-40B4-BE49-F238E27FC236}">
                <a16:creationId xmlns:a16="http://schemas.microsoft.com/office/drawing/2014/main" id="{E67884B8-0F4F-4D40-8475-10437266F4A9}"/>
              </a:ext>
            </a:extLst>
          </p:cNvPr>
          <p:cNvSpPr/>
          <p:nvPr/>
        </p:nvSpPr>
        <p:spPr>
          <a:xfrm>
            <a:off x="9046740" y="2488721"/>
            <a:ext cx="1756915" cy="670517"/>
          </a:xfrm>
          <a:prstGeom prst="ellipse">
            <a:avLst/>
          </a:prstGeom>
          <a:solidFill>
            <a:srgbClr val="13531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Simple</a:t>
            </a:r>
            <a:endParaRPr lang="fr-FR" dirty="0"/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645DB02A-DACE-4C4B-9FD8-3909B5F7E414}"/>
              </a:ext>
            </a:extLst>
          </p:cNvPr>
          <p:cNvCxnSpPr>
            <a:cxnSpLocks/>
            <a:stCxn id="52" idx="2"/>
            <a:endCxn id="22" idx="3"/>
          </p:cNvCxnSpPr>
          <p:nvPr/>
        </p:nvCxnSpPr>
        <p:spPr>
          <a:xfrm flipH="1" flipV="1">
            <a:off x="7750596" y="1892051"/>
            <a:ext cx="1296144" cy="931929"/>
          </a:xfrm>
          <a:prstGeom prst="straightConnector1">
            <a:avLst/>
          </a:prstGeom>
          <a:ln w="19050">
            <a:solidFill>
              <a:srgbClr val="135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BF4908B5-0A67-447C-9A8A-759CED6FECB5}"/>
              </a:ext>
            </a:extLst>
          </p:cNvPr>
          <p:cNvCxnSpPr>
            <a:cxnSpLocks/>
            <a:stCxn id="52" idx="2"/>
            <a:endCxn id="26" idx="3"/>
          </p:cNvCxnSpPr>
          <p:nvPr/>
        </p:nvCxnSpPr>
        <p:spPr>
          <a:xfrm flipH="1">
            <a:off x="7750596" y="2823980"/>
            <a:ext cx="1296144" cy="0"/>
          </a:xfrm>
          <a:prstGeom prst="straightConnector1">
            <a:avLst/>
          </a:prstGeom>
          <a:ln w="19050">
            <a:solidFill>
              <a:srgbClr val="135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AD4B3EE5-9AE5-4EB0-9418-69C5E3951542}"/>
              </a:ext>
            </a:extLst>
          </p:cNvPr>
          <p:cNvCxnSpPr>
            <a:cxnSpLocks/>
            <a:stCxn id="52" idx="2"/>
            <a:endCxn id="24" idx="3"/>
          </p:cNvCxnSpPr>
          <p:nvPr/>
        </p:nvCxnSpPr>
        <p:spPr>
          <a:xfrm flipH="1">
            <a:off x="6577456" y="2823980"/>
            <a:ext cx="2469284" cy="934195"/>
          </a:xfrm>
          <a:prstGeom prst="straightConnector1">
            <a:avLst/>
          </a:prstGeom>
          <a:ln w="19050">
            <a:solidFill>
              <a:srgbClr val="135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lipse 64">
            <a:extLst>
              <a:ext uri="{FF2B5EF4-FFF2-40B4-BE49-F238E27FC236}">
                <a16:creationId xmlns:a16="http://schemas.microsoft.com/office/drawing/2014/main" id="{0B34269E-7E79-44E2-BB40-638995977C18}"/>
              </a:ext>
            </a:extLst>
          </p:cNvPr>
          <p:cNvSpPr/>
          <p:nvPr/>
        </p:nvSpPr>
        <p:spPr>
          <a:xfrm>
            <a:off x="8686700" y="4270056"/>
            <a:ext cx="2664295" cy="771872"/>
          </a:xfrm>
          <a:prstGeom prst="ellipse">
            <a:avLst/>
          </a:prstGeom>
          <a:solidFill>
            <a:srgbClr val="13531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Interprétabilité des coefficients</a:t>
            </a:r>
            <a:endParaRPr lang="fr-FR" dirty="0"/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16979AE8-2209-45CE-B1E6-562D4FB8E8EB}"/>
              </a:ext>
            </a:extLst>
          </p:cNvPr>
          <p:cNvCxnSpPr>
            <a:cxnSpLocks/>
            <a:stCxn id="65" idx="2"/>
            <a:endCxn id="23" idx="3"/>
          </p:cNvCxnSpPr>
          <p:nvPr/>
        </p:nvCxnSpPr>
        <p:spPr>
          <a:xfrm flipH="1">
            <a:off x="6648873" y="4655992"/>
            <a:ext cx="2037827" cy="29580"/>
          </a:xfrm>
          <a:prstGeom prst="straightConnector1">
            <a:avLst/>
          </a:prstGeom>
          <a:ln w="19050">
            <a:solidFill>
              <a:srgbClr val="135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C5D24B40-91FF-4FF6-A81D-C0CA2C633B9B}"/>
              </a:ext>
            </a:extLst>
          </p:cNvPr>
          <p:cNvCxnSpPr>
            <a:cxnSpLocks/>
            <a:stCxn id="65" idx="2"/>
            <a:endCxn id="26" idx="3"/>
          </p:cNvCxnSpPr>
          <p:nvPr/>
        </p:nvCxnSpPr>
        <p:spPr>
          <a:xfrm flipH="1" flipV="1">
            <a:off x="7750596" y="2823980"/>
            <a:ext cx="936104" cy="1832012"/>
          </a:xfrm>
          <a:prstGeom prst="straightConnector1">
            <a:avLst/>
          </a:prstGeom>
          <a:ln w="19050">
            <a:solidFill>
              <a:srgbClr val="135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llipse 72">
            <a:extLst>
              <a:ext uri="{FF2B5EF4-FFF2-40B4-BE49-F238E27FC236}">
                <a16:creationId xmlns:a16="http://schemas.microsoft.com/office/drawing/2014/main" id="{2DBD876D-41E6-4066-9499-3AD18E5D59F6}"/>
              </a:ext>
            </a:extLst>
          </p:cNvPr>
          <p:cNvSpPr/>
          <p:nvPr/>
        </p:nvSpPr>
        <p:spPr>
          <a:xfrm>
            <a:off x="8866719" y="5318749"/>
            <a:ext cx="2304256" cy="588437"/>
          </a:xfrm>
          <a:prstGeom prst="ellipse">
            <a:avLst/>
          </a:prstGeom>
          <a:solidFill>
            <a:srgbClr val="13531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Stable + Précis</a:t>
            </a:r>
            <a:endParaRPr lang="fr-FR" dirty="0"/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01E4CAC1-4CF8-4AE8-952A-01CDDFDFF944}"/>
              </a:ext>
            </a:extLst>
          </p:cNvPr>
          <p:cNvCxnSpPr>
            <a:cxnSpLocks/>
            <a:stCxn id="73" idx="2"/>
            <a:endCxn id="25" idx="3"/>
          </p:cNvCxnSpPr>
          <p:nvPr/>
        </p:nvCxnSpPr>
        <p:spPr>
          <a:xfrm flipH="1">
            <a:off x="7784171" y="5612968"/>
            <a:ext cx="1082548" cy="1"/>
          </a:xfrm>
          <a:prstGeom prst="straightConnector1">
            <a:avLst/>
          </a:prstGeom>
          <a:ln w="19050">
            <a:solidFill>
              <a:srgbClr val="1353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re 2">
            <a:extLst>
              <a:ext uri="{FF2B5EF4-FFF2-40B4-BE49-F238E27FC236}">
                <a16:creationId xmlns:a16="http://schemas.microsoft.com/office/drawing/2014/main" id="{7C28E23C-7CC1-473F-9E9C-57A1257704F2}"/>
              </a:ext>
            </a:extLst>
          </p:cNvPr>
          <p:cNvSpPr txBox="1">
            <a:spLocks/>
          </p:cNvSpPr>
          <p:nvPr/>
        </p:nvSpPr>
        <p:spPr>
          <a:xfrm>
            <a:off x="8199330" y="73243"/>
            <a:ext cx="4104456" cy="4158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latin typeface="Bahnschrift SemiBold SemiConden" panose="020B0502040204020203" pitchFamily="34" charset="0"/>
              </a:rPr>
              <a:t>ANALYSE DE SENTIMENT - TWITTER</a:t>
            </a:r>
          </a:p>
        </p:txBody>
      </p:sp>
    </p:spTree>
    <p:extLst>
      <p:ext uri="{BB962C8B-B14F-4D97-AF65-F5344CB8AC3E}">
        <p14:creationId xmlns:p14="http://schemas.microsoft.com/office/powerpoint/2010/main" val="363318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ADDE1277-32C6-40E6-833C-93F13CBCB623}"/>
              </a:ext>
            </a:extLst>
          </p:cNvPr>
          <p:cNvSpPr/>
          <p:nvPr/>
        </p:nvSpPr>
        <p:spPr>
          <a:xfrm>
            <a:off x="3718148" y="1628800"/>
            <a:ext cx="3888432" cy="670517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Naïve Bayes Multinomial</a:t>
            </a:r>
            <a:endParaRPr lang="fr-FR" sz="2400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A09EC19-D483-476B-B847-B124E238906A}"/>
              </a:ext>
            </a:extLst>
          </p:cNvPr>
          <p:cNvSpPr/>
          <p:nvPr/>
        </p:nvSpPr>
        <p:spPr>
          <a:xfrm>
            <a:off x="4819870" y="4418374"/>
            <a:ext cx="1684988" cy="670517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SVC</a:t>
            </a:r>
            <a:endParaRPr lang="fr-FR" sz="2400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3BA9E13-33B3-4A60-A3B9-A02E5585449D}"/>
              </a:ext>
            </a:extLst>
          </p:cNvPr>
          <p:cNvSpPr/>
          <p:nvPr/>
        </p:nvSpPr>
        <p:spPr>
          <a:xfrm>
            <a:off x="4922885" y="3492658"/>
            <a:ext cx="1542153" cy="670517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K-NN</a:t>
            </a:r>
            <a:endParaRPr lang="fr-FR" sz="2400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B72F509B-5E66-442D-99F8-A5C1AD51F7FD}"/>
              </a:ext>
            </a:extLst>
          </p:cNvPr>
          <p:cNvSpPr/>
          <p:nvPr/>
        </p:nvSpPr>
        <p:spPr>
          <a:xfrm>
            <a:off x="3749745" y="5344092"/>
            <a:ext cx="3888432" cy="670517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Forêt aléatoire</a:t>
            </a:r>
            <a:endParaRPr lang="fr-FR" sz="2400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45F3D790-0B88-4A64-88B2-AA8532354EB6}"/>
              </a:ext>
            </a:extLst>
          </p:cNvPr>
          <p:cNvSpPr/>
          <p:nvPr/>
        </p:nvSpPr>
        <p:spPr>
          <a:xfrm>
            <a:off x="3718148" y="2560729"/>
            <a:ext cx="3888432" cy="670517"/>
          </a:xfrm>
          <a:prstGeom prst="roundRect">
            <a:avLst/>
          </a:prstGeom>
          <a:solidFill>
            <a:srgbClr val="16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/>
              <a:t>Régression Logistique</a:t>
            </a:r>
            <a:endParaRPr lang="fr-FR" sz="2400" dirty="0"/>
          </a:p>
        </p:txBody>
      </p:sp>
      <p:sp>
        <p:nvSpPr>
          <p:cNvPr id="36" name="Titre 12">
            <a:extLst>
              <a:ext uri="{FF2B5EF4-FFF2-40B4-BE49-F238E27FC236}">
                <a16:creationId xmlns:a16="http://schemas.microsoft.com/office/drawing/2014/main" id="{A715E342-3180-4B6F-B321-DE74849A9EE1}"/>
              </a:ext>
            </a:extLst>
          </p:cNvPr>
          <p:cNvSpPr txBox="1">
            <a:spLocks/>
          </p:cNvSpPr>
          <p:nvPr/>
        </p:nvSpPr>
        <p:spPr>
          <a:xfrm>
            <a:off x="473748" y="363581"/>
            <a:ext cx="9144001" cy="771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 startAt="3"/>
            </a:pPr>
            <a:r>
              <a:rPr lang="fr-CA" dirty="0"/>
              <a:t>Méthodologie</a:t>
            </a:r>
            <a:endParaRPr lang="fr-FR" dirty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23C3BC7-C6F1-4978-8E1F-E1F521CD91F0}"/>
              </a:ext>
            </a:extLst>
          </p:cNvPr>
          <p:cNvSpPr/>
          <p:nvPr/>
        </p:nvSpPr>
        <p:spPr>
          <a:xfrm>
            <a:off x="8686842" y="1628800"/>
            <a:ext cx="2808312" cy="670517"/>
          </a:xfrm>
          <a:prstGeom prst="ellipse">
            <a:avLst/>
          </a:prstGeom>
          <a:solidFill>
            <a:srgbClr val="65010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Hypothèse d’indépendance</a:t>
            </a:r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FB3FC12-42A5-445E-B055-3124883F6420}"/>
              </a:ext>
            </a:extLst>
          </p:cNvPr>
          <p:cNvSpPr/>
          <p:nvPr/>
        </p:nvSpPr>
        <p:spPr>
          <a:xfrm>
            <a:off x="189756" y="3321497"/>
            <a:ext cx="2704641" cy="1072421"/>
          </a:xfrm>
          <a:prstGeom prst="ellipse">
            <a:avLst/>
          </a:prstGeom>
          <a:solidFill>
            <a:srgbClr val="65010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Sensible au déséquilibre des classes</a:t>
            </a:r>
            <a:endParaRPr lang="fr-FR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44C5E7D-F8BE-438C-8194-241A9B79AE40}"/>
              </a:ext>
            </a:extLst>
          </p:cNvPr>
          <p:cNvSpPr/>
          <p:nvPr/>
        </p:nvSpPr>
        <p:spPr>
          <a:xfrm>
            <a:off x="8686842" y="2560728"/>
            <a:ext cx="2808312" cy="670518"/>
          </a:xfrm>
          <a:prstGeom prst="ellipse">
            <a:avLst/>
          </a:prstGeom>
          <a:solidFill>
            <a:srgbClr val="65010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/>
              <a:t>Assomption de linéarité</a:t>
            </a:r>
            <a:endParaRPr lang="fr-FR" dirty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4CD8392-9941-4BFC-A394-1A78C5D33C14}"/>
              </a:ext>
            </a:extLst>
          </p:cNvPr>
          <p:cNvSpPr/>
          <p:nvPr/>
        </p:nvSpPr>
        <p:spPr>
          <a:xfrm>
            <a:off x="8686842" y="3492658"/>
            <a:ext cx="2808312" cy="670517"/>
          </a:xfrm>
          <a:prstGeom prst="ellipse">
            <a:avLst/>
          </a:prstGeom>
          <a:solidFill>
            <a:srgbClr val="65010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Dataset de grande dimension </a:t>
            </a:r>
            <a:endParaRPr lang="fr-FR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92A67AEF-2DD4-47C7-982A-824B5A8AFAC2}"/>
              </a:ext>
            </a:extLst>
          </p:cNvPr>
          <p:cNvSpPr/>
          <p:nvPr/>
        </p:nvSpPr>
        <p:spPr>
          <a:xfrm>
            <a:off x="8686700" y="5344092"/>
            <a:ext cx="2808312" cy="670517"/>
          </a:xfrm>
          <a:prstGeom prst="ellipse">
            <a:avLst/>
          </a:prstGeom>
          <a:solidFill>
            <a:srgbClr val="65010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800" dirty="0"/>
              <a:t>Sur-apprentissage + </a:t>
            </a:r>
            <a:r>
              <a:rPr lang="fr-CA" dirty="0"/>
              <a:t>Complexité</a:t>
            </a:r>
            <a:endParaRPr lang="fr-FR" dirty="0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21138A8F-75B8-40E2-BA07-626E0E7B4F83}"/>
              </a:ext>
            </a:extLst>
          </p:cNvPr>
          <p:cNvCxnSpPr>
            <a:cxnSpLocks/>
            <a:stCxn id="39" idx="2"/>
            <a:endCxn id="22" idx="3"/>
          </p:cNvCxnSpPr>
          <p:nvPr/>
        </p:nvCxnSpPr>
        <p:spPr>
          <a:xfrm flipH="1">
            <a:off x="7606580" y="1964059"/>
            <a:ext cx="1080262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DB98056C-E907-40BB-A03B-E5A153FF9DED}"/>
              </a:ext>
            </a:extLst>
          </p:cNvPr>
          <p:cNvCxnSpPr>
            <a:cxnSpLocks/>
            <a:stCxn id="21" idx="2"/>
            <a:endCxn id="26" idx="3"/>
          </p:cNvCxnSpPr>
          <p:nvPr/>
        </p:nvCxnSpPr>
        <p:spPr>
          <a:xfrm flipH="1">
            <a:off x="7606580" y="2895987"/>
            <a:ext cx="1080262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EBBAAE3-D845-4522-9D11-126CD4ADB4B2}"/>
              </a:ext>
            </a:extLst>
          </p:cNvPr>
          <p:cNvCxnSpPr>
            <a:cxnSpLocks/>
            <a:stCxn id="31" idx="2"/>
            <a:endCxn id="24" idx="3"/>
          </p:cNvCxnSpPr>
          <p:nvPr/>
        </p:nvCxnSpPr>
        <p:spPr>
          <a:xfrm flipH="1">
            <a:off x="6465038" y="3827917"/>
            <a:ext cx="222180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67ABD34-B9C8-4655-BE02-CB19FA60EB6E}"/>
              </a:ext>
            </a:extLst>
          </p:cNvPr>
          <p:cNvCxnSpPr>
            <a:cxnSpLocks/>
            <a:stCxn id="41" idx="2"/>
            <a:endCxn id="25" idx="3"/>
          </p:cNvCxnSpPr>
          <p:nvPr/>
        </p:nvCxnSpPr>
        <p:spPr>
          <a:xfrm flipH="1">
            <a:off x="7638177" y="5679351"/>
            <a:ext cx="104852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re 2">
            <a:extLst>
              <a:ext uri="{FF2B5EF4-FFF2-40B4-BE49-F238E27FC236}">
                <a16:creationId xmlns:a16="http://schemas.microsoft.com/office/drawing/2014/main" id="{98D3F353-13CD-4A63-8DAB-F0867AE5BEFC}"/>
              </a:ext>
            </a:extLst>
          </p:cNvPr>
          <p:cNvSpPr txBox="1">
            <a:spLocks/>
          </p:cNvSpPr>
          <p:nvPr/>
        </p:nvSpPr>
        <p:spPr>
          <a:xfrm>
            <a:off x="8199330" y="73243"/>
            <a:ext cx="4104456" cy="4158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>
                <a:latin typeface="Bahnschrift SemiBold SemiConden" panose="020B0502040204020203" pitchFamily="34" charset="0"/>
              </a:rPr>
              <a:t>ANALYSE DE SENTIMENT - TWITTER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4845AB1D-E7E7-4DB3-A8A9-76F98BC9849B}"/>
              </a:ext>
            </a:extLst>
          </p:cNvPr>
          <p:cNvSpPr/>
          <p:nvPr/>
        </p:nvSpPr>
        <p:spPr>
          <a:xfrm>
            <a:off x="8686700" y="4424587"/>
            <a:ext cx="2808312" cy="670517"/>
          </a:xfrm>
          <a:prstGeom prst="ellipse">
            <a:avLst/>
          </a:prstGeom>
          <a:solidFill>
            <a:srgbClr val="65010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Pas d’explication probabiliste</a:t>
            </a:r>
            <a:endParaRPr lang="fr-FR" dirty="0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EFDFC90D-534B-44A2-851C-58212A673348}"/>
              </a:ext>
            </a:extLst>
          </p:cNvPr>
          <p:cNvCxnSpPr>
            <a:cxnSpLocks/>
            <a:stCxn id="30" idx="2"/>
            <a:endCxn id="23" idx="3"/>
          </p:cNvCxnSpPr>
          <p:nvPr/>
        </p:nvCxnSpPr>
        <p:spPr>
          <a:xfrm flipH="1" flipV="1">
            <a:off x="6504858" y="4753633"/>
            <a:ext cx="2181842" cy="621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ccolade ouvrante 4">
            <a:extLst>
              <a:ext uri="{FF2B5EF4-FFF2-40B4-BE49-F238E27FC236}">
                <a16:creationId xmlns:a16="http://schemas.microsoft.com/office/drawing/2014/main" id="{7B455BE1-1E78-4BD2-9490-530B0603C109}"/>
              </a:ext>
            </a:extLst>
          </p:cNvPr>
          <p:cNvSpPr/>
          <p:nvPr/>
        </p:nvSpPr>
        <p:spPr>
          <a:xfrm>
            <a:off x="2998068" y="1700808"/>
            <a:ext cx="432048" cy="4313801"/>
          </a:xfrm>
          <a:prstGeom prst="leftBrace">
            <a:avLst/>
          </a:prstGeom>
          <a:ln w="57150">
            <a:solidFill>
              <a:srgbClr val="6501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3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eu numérique 16: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5_TF02895261_TF02895261.potx" id="{D591E305-304E-4F08-83F3-B9147EDAAFB5}" vid="{F4994B82-D552-431A-8540-55AA87CE1401}"/>
    </a:ext>
  </a:extLst>
</a:theme>
</file>

<file path=ppt/theme/theme2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tunnel bleu numérique pour les professionnels (grand écran)</Template>
  <TotalTime>0</TotalTime>
  <Words>581</Words>
  <Application>Microsoft Office PowerPoint</Application>
  <PresentationFormat>Personnalisé</PresentationFormat>
  <Paragraphs>159</Paragraphs>
  <Slides>14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Bahnschrift SemiBold SemiConden</vt:lpstr>
      <vt:lpstr>Calibri</vt:lpstr>
      <vt:lpstr>Cambria Math</vt:lpstr>
      <vt:lpstr>Corbel</vt:lpstr>
      <vt:lpstr>Tunnel bleu numérique 16:9</vt:lpstr>
      <vt:lpstr>ANALYSE DE SENTIMENT - TWITTER</vt:lpstr>
      <vt:lpstr>INTRODUCTION</vt:lpstr>
      <vt:lpstr>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5. Analyse des résultats</vt:lpstr>
      <vt:lpstr>Présentation PowerPoint</vt:lpstr>
      <vt:lpstr>Présentation PowerPoint</vt:lpstr>
      <vt:lpstr>MERCI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DE SENTIMENT - TWITTER</dc:title>
  <dc:creator>Christelle George</dc:creator>
  <cp:lastModifiedBy>Christelle George</cp:lastModifiedBy>
  <cp:revision>77</cp:revision>
  <dcterms:created xsi:type="dcterms:W3CDTF">2020-11-29T23:14:50Z</dcterms:created>
  <dcterms:modified xsi:type="dcterms:W3CDTF">2020-12-04T20:46:15Z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